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74" r:id="rId3"/>
    <p:sldId id="275" r:id="rId4"/>
    <p:sldId id="259" r:id="rId5"/>
    <p:sldId id="257" r:id="rId6"/>
    <p:sldId id="279" r:id="rId7"/>
    <p:sldId id="278" r:id="rId8"/>
    <p:sldId id="276" r:id="rId9"/>
    <p:sldId id="260" r:id="rId10"/>
    <p:sldId id="261" r:id="rId11"/>
    <p:sldId id="262" r:id="rId12"/>
    <p:sldId id="277" r:id="rId13"/>
    <p:sldId id="263" r:id="rId14"/>
    <p:sldId id="271" r:id="rId15"/>
    <p:sldId id="264" r:id="rId16"/>
    <p:sldId id="272" r:id="rId17"/>
    <p:sldId id="266" r:id="rId18"/>
    <p:sldId id="268" r:id="rId19"/>
    <p:sldId id="269" r:id="rId20"/>
    <p:sldId id="267" r:id="rId21"/>
    <p:sldId id="265" r:id="rId22"/>
    <p:sldId id="283" r:id="rId23"/>
    <p:sldId id="273" r:id="rId24"/>
    <p:sldId id="280" r:id="rId25"/>
    <p:sldId id="281" r:id="rId2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CC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Designformatvorlage 2 - Akz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660B408-B3CF-4A94-85FC-2B1E0A45F4A2}" styleName="Dunkle Formatvorlage 2 - Akzent 1/Akz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E3FDE45-AF77-4B5C-9715-49D594BDF05E}" styleName="Helle Formatvorlage 1 - Akz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68" d="100"/>
          <a:sy n="68" d="100"/>
        </p:scale>
        <p:origin x="60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Arbeitsblatt.xlsx"/></Relationships>
</file>

<file path=ppt/charts/_rels/chart2.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Arbeitsblat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Mappe1"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a:latin typeface="+mn-lt"/>
              </a:rPr>
              <a:t>Wissen </a:t>
            </a:r>
            <a:r>
              <a:rPr lang="de-DE" dirty="0" smtClean="0">
                <a:latin typeface="+mn-lt"/>
              </a:rPr>
              <a:t>(Gesamtgruppe)</a:t>
            </a:r>
            <a:endParaRPr lang="de-DE" dirty="0">
              <a:latin typeface="+mn-lt"/>
            </a:endParaRPr>
          </a:p>
        </c:rich>
      </c:tx>
      <c:layout>
        <c:manualLayout>
          <c:xMode val="edge"/>
          <c:yMode val="edge"/>
          <c:x val="0.3688375307819089"/>
          <c:y val="7.3761389455489941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manualLayout>
          <c:layoutTarget val="inner"/>
          <c:xMode val="edge"/>
          <c:yMode val="edge"/>
          <c:x val="5.9937371246983409E-2"/>
          <c:y val="5.9172330239407669E-2"/>
          <c:w val="0.89535295122009895"/>
          <c:h val="0.77723081349167011"/>
        </c:manualLayout>
      </c:layout>
      <c:barChart>
        <c:barDir val="col"/>
        <c:grouping val="clustered"/>
        <c:varyColors val="0"/>
        <c:ser>
          <c:idx val="0"/>
          <c:order val="0"/>
          <c:tx>
            <c:strRef>
              <c:f>Tabelle1!$B$1</c:f>
              <c:strCache>
                <c:ptCount val="1"/>
                <c:pt idx="0">
                  <c:v>T1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Tabelle1!$A$2:$A$4</c:f>
              <c:strCache>
                <c:ptCount val="3"/>
                <c:pt idx="0">
                  <c:v>Pädagogisches Wissen</c:v>
                </c:pt>
                <c:pt idx="1">
                  <c:v>Fachdidaktisches Wissen</c:v>
                </c:pt>
                <c:pt idx="2">
                  <c:v>Fachwissen</c:v>
                </c:pt>
              </c:strCache>
            </c:strRef>
          </c:cat>
          <c:val>
            <c:numRef>
              <c:f>Tabelle1!$B$2:$B$4</c:f>
              <c:numCache>
                <c:formatCode>General</c:formatCode>
                <c:ptCount val="3"/>
                <c:pt idx="0">
                  <c:v>14.26</c:v>
                </c:pt>
                <c:pt idx="1">
                  <c:v>12.19</c:v>
                </c:pt>
                <c:pt idx="2">
                  <c:v>17.489999999999998</c:v>
                </c:pt>
              </c:numCache>
            </c:numRef>
          </c:val>
          <c:extLst>
            <c:ext xmlns:c16="http://schemas.microsoft.com/office/drawing/2014/chart" uri="{C3380CC4-5D6E-409C-BE32-E72D297353CC}">
              <c16:uniqueId val="{00000000-58D4-4E87-BD6D-983B0BCCFA0F}"/>
            </c:ext>
          </c:extLst>
        </c:ser>
        <c:ser>
          <c:idx val="1"/>
          <c:order val="1"/>
          <c:tx>
            <c:strRef>
              <c:f>Tabelle1!$C$1</c:f>
              <c:strCache>
                <c:ptCount val="1"/>
                <c:pt idx="0">
                  <c:v>T2</c:v>
                </c:pt>
              </c:strCache>
            </c:strRef>
          </c:tx>
          <c:spPr>
            <a:solidFill>
              <a:schemeClr val="accent2"/>
            </a:solidFill>
            <a:ln>
              <a:noFill/>
            </a:ln>
            <a:effectLst/>
          </c:spPr>
          <c:invertIfNegative val="0"/>
          <c:dLbls>
            <c:dLbl>
              <c:idx val="2"/>
              <c:tx>
                <c:rich>
                  <a:bodyPr/>
                  <a:lstStyle/>
                  <a:p>
                    <a:fld id="{225F3293-D965-4EC6-9DDF-D604F8BE3078}" type="VALUE">
                      <a:rPr lang="en-US" smtClean="0"/>
                      <a:pPr/>
                      <a:t>[WERT]</a:t>
                    </a:fld>
                    <a:r>
                      <a:rPr lang="en-US" smtClean="0"/>
                      <a:t>0</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0A11-4B84-A0B8-FE2D07CFE23E}"/>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Tabelle1!$A$2:$A$4</c:f>
              <c:strCache>
                <c:ptCount val="3"/>
                <c:pt idx="0">
                  <c:v>Pädagogisches Wissen</c:v>
                </c:pt>
                <c:pt idx="1">
                  <c:v>Fachdidaktisches Wissen</c:v>
                </c:pt>
                <c:pt idx="2">
                  <c:v>Fachwissen</c:v>
                </c:pt>
              </c:strCache>
            </c:strRef>
          </c:cat>
          <c:val>
            <c:numRef>
              <c:f>Tabelle1!$C$2:$C$4</c:f>
              <c:numCache>
                <c:formatCode>General</c:formatCode>
                <c:ptCount val="3"/>
                <c:pt idx="0">
                  <c:v>34.19</c:v>
                </c:pt>
                <c:pt idx="1">
                  <c:v>21.31</c:v>
                </c:pt>
                <c:pt idx="2">
                  <c:v>30.8</c:v>
                </c:pt>
              </c:numCache>
            </c:numRef>
          </c:val>
          <c:extLst>
            <c:ext xmlns:c16="http://schemas.microsoft.com/office/drawing/2014/chart" uri="{C3380CC4-5D6E-409C-BE32-E72D297353CC}">
              <c16:uniqueId val="{00000001-58D4-4E87-BD6D-983B0BCCFA0F}"/>
            </c:ext>
          </c:extLst>
        </c:ser>
        <c:dLbls>
          <c:dLblPos val="outEnd"/>
          <c:showLegendKey val="0"/>
          <c:showVal val="1"/>
          <c:showCatName val="0"/>
          <c:showSerName val="0"/>
          <c:showPercent val="0"/>
          <c:showBubbleSize val="0"/>
        </c:dLbls>
        <c:gapWidth val="219"/>
        <c:overlap val="-27"/>
        <c:axId val="489971984"/>
        <c:axId val="489972968"/>
      </c:barChart>
      <c:catAx>
        <c:axId val="48997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9972968"/>
        <c:crosses val="autoZero"/>
        <c:auto val="1"/>
        <c:lblAlgn val="ctr"/>
        <c:lblOffset val="100"/>
        <c:noMultiLvlLbl val="0"/>
      </c:catAx>
      <c:valAx>
        <c:axId val="489972968"/>
        <c:scaling>
          <c:orientation val="minMax"/>
          <c:max val="4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a:t>Wissen in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9971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a:t>Pädagogisches </a:t>
            </a:r>
            <a:r>
              <a:rPr lang="de-DE" dirty="0" smtClean="0"/>
              <a:t>Wissen (Seminargruppen)</a:t>
            </a:r>
            <a:endParaRPr lang="de-D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v>Klassenführung</c:v>
          </c:tx>
          <c:spPr>
            <a:ln w="28575" cap="rnd">
              <a:solidFill>
                <a:schemeClr val="accent1"/>
              </a:solidFill>
              <a:round/>
            </a:ln>
            <a:effectLst/>
          </c:spPr>
          <c:marker>
            <c:symbol val="none"/>
          </c:marker>
          <c:cat>
            <c:strRef>
              <c:f>Tabelle1!$A$1:$B$1</c:f>
              <c:strCache>
                <c:ptCount val="2"/>
                <c:pt idx="0">
                  <c:v>t1</c:v>
                </c:pt>
                <c:pt idx="1">
                  <c:v>t2</c:v>
                </c:pt>
              </c:strCache>
            </c:strRef>
          </c:cat>
          <c:val>
            <c:numRef>
              <c:f>Tabelle1!$A$2:$B$2</c:f>
              <c:numCache>
                <c:formatCode>General</c:formatCode>
                <c:ptCount val="2"/>
                <c:pt idx="0">
                  <c:v>23.03</c:v>
                </c:pt>
                <c:pt idx="1">
                  <c:v>42.52</c:v>
                </c:pt>
              </c:numCache>
            </c:numRef>
          </c:val>
          <c:smooth val="0"/>
          <c:extLst>
            <c:ext xmlns:c16="http://schemas.microsoft.com/office/drawing/2014/chart" uri="{C3380CC4-5D6E-409C-BE32-E72D297353CC}">
              <c16:uniqueId val="{00000000-661D-4E80-80AF-F01B2A8D3844}"/>
            </c:ext>
          </c:extLst>
        </c:ser>
        <c:ser>
          <c:idx val="1"/>
          <c:order val="1"/>
          <c:tx>
            <c:v>Konstruktive Unterstützung</c:v>
          </c:tx>
          <c:spPr>
            <a:ln w="28575" cap="rnd">
              <a:solidFill>
                <a:schemeClr val="accent2"/>
              </a:solidFill>
              <a:round/>
            </a:ln>
            <a:effectLst/>
          </c:spPr>
          <c:marker>
            <c:symbol val="none"/>
          </c:marker>
          <c:cat>
            <c:strRef>
              <c:f>Tabelle1!$A$1:$B$1</c:f>
              <c:strCache>
                <c:ptCount val="2"/>
                <c:pt idx="0">
                  <c:v>t1</c:v>
                </c:pt>
                <c:pt idx="1">
                  <c:v>t2</c:v>
                </c:pt>
              </c:strCache>
            </c:strRef>
          </c:cat>
          <c:val>
            <c:numRef>
              <c:f>Tabelle1!$A$3:$B$3</c:f>
              <c:numCache>
                <c:formatCode>General</c:formatCode>
                <c:ptCount val="2"/>
                <c:pt idx="0">
                  <c:v>12.5</c:v>
                </c:pt>
                <c:pt idx="1">
                  <c:v>30.32</c:v>
                </c:pt>
              </c:numCache>
            </c:numRef>
          </c:val>
          <c:smooth val="0"/>
          <c:extLst>
            <c:ext xmlns:c16="http://schemas.microsoft.com/office/drawing/2014/chart" uri="{C3380CC4-5D6E-409C-BE32-E72D297353CC}">
              <c16:uniqueId val="{00000001-661D-4E80-80AF-F01B2A8D3844}"/>
            </c:ext>
          </c:extLst>
        </c:ser>
        <c:ser>
          <c:idx val="2"/>
          <c:order val="2"/>
          <c:tx>
            <c:v>Kognitiv motorische Unterstützung</c:v>
          </c:tx>
          <c:spPr>
            <a:ln w="28575" cap="rnd">
              <a:solidFill>
                <a:schemeClr val="accent3"/>
              </a:solidFill>
              <a:round/>
            </a:ln>
            <a:effectLst/>
          </c:spPr>
          <c:marker>
            <c:symbol val="none"/>
          </c:marker>
          <c:cat>
            <c:strRef>
              <c:f>Tabelle1!$A$1:$B$1</c:f>
              <c:strCache>
                <c:ptCount val="2"/>
                <c:pt idx="0">
                  <c:v>t1</c:v>
                </c:pt>
                <c:pt idx="1">
                  <c:v>t2</c:v>
                </c:pt>
              </c:strCache>
            </c:strRef>
          </c:cat>
          <c:val>
            <c:numRef>
              <c:f>Tabelle1!$A$4:$B$4</c:f>
              <c:numCache>
                <c:formatCode>General</c:formatCode>
                <c:ptCount val="2"/>
                <c:pt idx="0">
                  <c:v>7.64</c:v>
                </c:pt>
                <c:pt idx="1">
                  <c:v>29.96</c:v>
                </c:pt>
              </c:numCache>
            </c:numRef>
          </c:val>
          <c:smooth val="0"/>
          <c:extLst>
            <c:ext xmlns:c16="http://schemas.microsoft.com/office/drawing/2014/chart" uri="{C3380CC4-5D6E-409C-BE32-E72D297353CC}">
              <c16:uniqueId val="{00000002-661D-4E80-80AF-F01B2A8D3844}"/>
            </c:ext>
          </c:extLst>
        </c:ser>
        <c:dLbls>
          <c:showLegendKey val="0"/>
          <c:showVal val="0"/>
          <c:showCatName val="0"/>
          <c:showSerName val="0"/>
          <c:showPercent val="0"/>
          <c:showBubbleSize val="0"/>
        </c:dLbls>
        <c:smooth val="0"/>
        <c:axId val="604301368"/>
        <c:axId val="604301696"/>
      </c:lineChart>
      <c:catAx>
        <c:axId val="604301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604301696"/>
        <c:crosses val="autoZero"/>
        <c:auto val="1"/>
        <c:lblAlgn val="ctr"/>
        <c:lblOffset val="100"/>
        <c:noMultiLvlLbl val="0"/>
      </c:catAx>
      <c:valAx>
        <c:axId val="6043016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a:t>Wissen in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604301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a:t>Fachdidaktisches </a:t>
            </a:r>
            <a:r>
              <a:rPr lang="de-DE" dirty="0" smtClean="0"/>
              <a:t>Wissen (Seminargruppen)</a:t>
            </a:r>
            <a:endParaRPr lang="de-D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v>Klassenführung</c:v>
          </c:tx>
          <c:spPr>
            <a:ln w="28575" cap="rnd">
              <a:solidFill>
                <a:schemeClr val="accent1"/>
              </a:solidFill>
              <a:round/>
            </a:ln>
            <a:effectLst/>
          </c:spPr>
          <c:marker>
            <c:symbol val="none"/>
          </c:marker>
          <c:cat>
            <c:strRef>
              <c:f>Tabelle1!$A$1:$B$1</c:f>
              <c:strCache>
                <c:ptCount val="2"/>
                <c:pt idx="0">
                  <c:v>t1</c:v>
                </c:pt>
                <c:pt idx="1">
                  <c:v>t2</c:v>
                </c:pt>
              </c:strCache>
            </c:strRef>
          </c:cat>
          <c:val>
            <c:numRef>
              <c:f>Tabelle1!$A$2:$B$2</c:f>
              <c:numCache>
                <c:formatCode>General</c:formatCode>
                <c:ptCount val="2"/>
                <c:pt idx="0">
                  <c:v>25.18</c:v>
                </c:pt>
                <c:pt idx="1">
                  <c:v>39.58</c:v>
                </c:pt>
              </c:numCache>
            </c:numRef>
          </c:val>
          <c:smooth val="0"/>
          <c:extLst>
            <c:ext xmlns:c16="http://schemas.microsoft.com/office/drawing/2014/chart" uri="{C3380CC4-5D6E-409C-BE32-E72D297353CC}">
              <c16:uniqueId val="{00000000-8B3E-4A92-9E48-604914980ABC}"/>
            </c:ext>
          </c:extLst>
        </c:ser>
        <c:ser>
          <c:idx val="1"/>
          <c:order val="1"/>
          <c:tx>
            <c:v>Konstruktive Unterstützung</c:v>
          </c:tx>
          <c:spPr>
            <a:ln w="28575" cap="rnd">
              <a:solidFill>
                <a:schemeClr val="accent2"/>
              </a:solidFill>
              <a:round/>
            </a:ln>
            <a:effectLst/>
          </c:spPr>
          <c:marker>
            <c:symbol val="none"/>
          </c:marker>
          <c:cat>
            <c:strRef>
              <c:f>Tabelle1!$A$1:$B$1</c:f>
              <c:strCache>
                <c:ptCount val="2"/>
                <c:pt idx="0">
                  <c:v>t1</c:v>
                </c:pt>
                <c:pt idx="1">
                  <c:v>t2</c:v>
                </c:pt>
              </c:strCache>
            </c:strRef>
          </c:cat>
          <c:val>
            <c:numRef>
              <c:f>Tabelle1!$A$3:$B$3</c:f>
              <c:numCache>
                <c:formatCode>General</c:formatCode>
                <c:ptCount val="2"/>
                <c:pt idx="0">
                  <c:v>7.21</c:v>
                </c:pt>
                <c:pt idx="1">
                  <c:v>10.78</c:v>
                </c:pt>
              </c:numCache>
            </c:numRef>
          </c:val>
          <c:smooth val="0"/>
          <c:extLst>
            <c:ext xmlns:c16="http://schemas.microsoft.com/office/drawing/2014/chart" uri="{C3380CC4-5D6E-409C-BE32-E72D297353CC}">
              <c16:uniqueId val="{00000001-8B3E-4A92-9E48-604914980ABC}"/>
            </c:ext>
          </c:extLst>
        </c:ser>
        <c:ser>
          <c:idx val="2"/>
          <c:order val="2"/>
          <c:tx>
            <c:v>Kognitiv motorische Unterstützung</c:v>
          </c:tx>
          <c:spPr>
            <a:ln w="28575" cap="rnd">
              <a:solidFill>
                <a:schemeClr val="accent3"/>
              </a:solidFill>
              <a:round/>
            </a:ln>
            <a:effectLst/>
          </c:spPr>
          <c:marker>
            <c:symbol val="none"/>
          </c:marker>
          <c:cat>
            <c:strRef>
              <c:f>Tabelle1!$A$1:$B$1</c:f>
              <c:strCache>
                <c:ptCount val="2"/>
                <c:pt idx="0">
                  <c:v>t1</c:v>
                </c:pt>
                <c:pt idx="1">
                  <c:v>t2</c:v>
                </c:pt>
              </c:strCache>
            </c:strRef>
          </c:cat>
          <c:val>
            <c:numRef>
              <c:f>Tabelle1!$A$4:$B$4</c:f>
              <c:numCache>
                <c:formatCode>General</c:formatCode>
                <c:ptCount val="2"/>
                <c:pt idx="0">
                  <c:v>4.63</c:v>
                </c:pt>
                <c:pt idx="1">
                  <c:v>14</c:v>
                </c:pt>
              </c:numCache>
            </c:numRef>
          </c:val>
          <c:smooth val="0"/>
          <c:extLst>
            <c:ext xmlns:c16="http://schemas.microsoft.com/office/drawing/2014/chart" uri="{C3380CC4-5D6E-409C-BE32-E72D297353CC}">
              <c16:uniqueId val="{00000002-8B3E-4A92-9E48-604914980ABC}"/>
            </c:ext>
          </c:extLst>
        </c:ser>
        <c:dLbls>
          <c:showLegendKey val="0"/>
          <c:showVal val="0"/>
          <c:showCatName val="0"/>
          <c:showSerName val="0"/>
          <c:showPercent val="0"/>
          <c:showBubbleSize val="0"/>
        </c:dLbls>
        <c:smooth val="0"/>
        <c:axId val="42182168"/>
        <c:axId val="42182496"/>
      </c:lineChart>
      <c:catAx>
        <c:axId val="4218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2182496"/>
        <c:crosses val="autoZero"/>
        <c:auto val="1"/>
        <c:lblAlgn val="ctr"/>
        <c:lblOffset val="100"/>
        <c:noMultiLvlLbl val="0"/>
      </c:catAx>
      <c:valAx>
        <c:axId val="42182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a:t>Wissen in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2182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smtClean="0"/>
              <a:t>Fachwissen (Seminargruppen)</a:t>
            </a:r>
            <a:endParaRPr lang="de-D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v>Klassenführung</c:v>
          </c:tx>
          <c:spPr>
            <a:ln w="28575" cap="rnd">
              <a:solidFill>
                <a:schemeClr val="accent1"/>
              </a:solidFill>
              <a:round/>
            </a:ln>
            <a:effectLst/>
          </c:spPr>
          <c:marker>
            <c:symbol val="none"/>
          </c:marker>
          <c:cat>
            <c:strRef>
              <c:f>Tabelle1!$A$1:$B$1</c:f>
              <c:strCache>
                <c:ptCount val="2"/>
                <c:pt idx="0">
                  <c:v>t1</c:v>
                </c:pt>
                <c:pt idx="1">
                  <c:v>t2</c:v>
                </c:pt>
              </c:strCache>
            </c:strRef>
          </c:cat>
          <c:val>
            <c:numRef>
              <c:f>Tabelle1!$A$2:$B$2</c:f>
              <c:numCache>
                <c:formatCode>General</c:formatCode>
                <c:ptCount val="2"/>
                <c:pt idx="0">
                  <c:v>18.260000000000002</c:v>
                </c:pt>
                <c:pt idx="1">
                  <c:v>24.38</c:v>
                </c:pt>
              </c:numCache>
            </c:numRef>
          </c:val>
          <c:smooth val="0"/>
          <c:extLst>
            <c:ext xmlns:c16="http://schemas.microsoft.com/office/drawing/2014/chart" uri="{C3380CC4-5D6E-409C-BE32-E72D297353CC}">
              <c16:uniqueId val="{00000000-A370-45F2-BB79-10FCC4B813B4}"/>
            </c:ext>
          </c:extLst>
        </c:ser>
        <c:ser>
          <c:idx val="1"/>
          <c:order val="1"/>
          <c:tx>
            <c:v>Konstruktive Unterstützung</c:v>
          </c:tx>
          <c:spPr>
            <a:ln w="28575" cap="rnd">
              <a:solidFill>
                <a:schemeClr val="accent2"/>
              </a:solidFill>
              <a:round/>
            </a:ln>
            <a:effectLst/>
          </c:spPr>
          <c:marker>
            <c:symbol val="none"/>
          </c:marker>
          <c:cat>
            <c:strRef>
              <c:f>Tabelle1!$A$1:$B$1</c:f>
              <c:strCache>
                <c:ptCount val="2"/>
                <c:pt idx="0">
                  <c:v>t1</c:v>
                </c:pt>
                <c:pt idx="1">
                  <c:v>t2</c:v>
                </c:pt>
              </c:strCache>
            </c:strRef>
          </c:cat>
          <c:val>
            <c:numRef>
              <c:f>Tabelle1!$A$3:$B$3</c:f>
              <c:numCache>
                <c:formatCode>General</c:formatCode>
                <c:ptCount val="2"/>
                <c:pt idx="0">
                  <c:v>9.56</c:v>
                </c:pt>
                <c:pt idx="1">
                  <c:v>24.39</c:v>
                </c:pt>
              </c:numCache>
            </c:numRef>
          </c:val>
          <c:smooth val="0"/>
          <c:extLst>
            <c:ext xmlns:c16="http://schemas.microsoft.com/office/drawing/2014/chart" uri="{C3380CC4-5D6E-409C-BE32-E72D297353CC}">
              <c16:uniqueId val="{00000001-A370-45F2-BB79-10FCC4B813B4}"/>
            </c:ext>
          </c:extLst>
        </c:ser>
        <c:ser>
          <c:idx val="2"/>
          <c:order val="2"/>
          <c:tx>
            <c:v>Kognitiv-motorische Unterstützung</c:v>
          </c:tx>
          <c:spPr>
            <a:ln w="28575" cap="rnd">
              <a:solidFill>
                <a:schemeClr val="accent3"/>
              </a:solidFill>
              <a:round/>
            </a:ln>
            <a:effectLst/>
          </c:spPr>
          <c:marker>
            <c:symbol val="none"/>
          </c:marker>
          <c:cat>
            <c:strRef>
              <c:f>Tabelle1!$A$1:$B$1</c:f>
              <c:strCache>
                <c:ptCount val="2"/>
                <c:pt idx="0">
                  <c:v>t1</c:v>
                </c:pt>
                <c:pt idx="1">
                  <c:v>t2</c:v>
                </c:pt>
              </c:strCache>
            </c:strRef>
          </c:cat>
          <c:val>
            <c:numRef>
              <c:f>Tabelle1!$A$4:$B$4</c:f>
              <c:numCache>
                <c:formatCode>General</c:formatCode>
                <c:ptCount val="2"/>
                <c:pt idx="0">
                  <c:v>24.25</c:v>
                </c:pt>
                <c:pt idx="1">
                  <c:v>42.71</c:v>
                </c:pt>
              </c:numCache>
            </c:numRef>
          </c:val>
          <c:smooth val="0"/>
          <c:extLst>
            <c:ext xmlns:c16="http://schemas.microsoft.com/office/drawing/2014/chart" uri="{C3380CC4-5D6E-409C-BE32-E72D297353CC}">
              <c16:uniqueId val="{00000002-A370-45F2-BB79-10FCC4B813B4}"/>
            </c:ext>
          </c:extLst>
        </c:ser>
        <c:dLbls>
          <c:showLegendKey val="0"/>
          <c:showVal val="0"/>
          <c:showCatName val="0"/>
          <c:showSerName val="0"/>
          <c:showPercent val="0"/>
          <c:showBubbleSize val="0"/>
        </c:dLbls>
        <c:smooth val="0"/>
        <c:axId val="566371600"/>
        <c:axId val="566371928"/>
      </c:lineChart>
      <c:catAx>
        <c:axId val="566371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66371928"/>
        <c:crosses val="autoZero"/>
        <c:auto val="1"/>
        <c:lblAlgn val="ctr"/>
        <c:lblOffset val="100"/>
        <c:noMultiLvlLbl val="0"/>
      </c:catAx>
      <c:valAx>
        <c:axId val="5663719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a:t>Wissen in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566371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de-DE" sz="1400" b="0" dirty="0" smtClean="0"/>
              <a:t>Selbstwirksamkeitserwartungen (Gesamtgruppe)</a:t>
            </a:r>
            <a:endParaRPr lang="de-DE" sz="1400" b="0" dirty="0"/>
          </a:p>
        </c:rich>
      </c:tx>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de-DE"/>
        </a:p>
      </c:txPr>
    </c:title>
    <c:autoTitleDeleted val="0"/>
    <c:plotArea>
      <c:layout/>
      <c:barChart>
        <c:barDir val="col"/>
        <c:grouping val="clustered"/>
        <c:varyColors val="0"/>
        <c:ser>
          <c:idx val="0"/>
          <c:order val="0"/>
          <c:tx>
            <c:strRef>
              <c:f>Tabelle1!$B$1</c:f>
              <c:strCache>
                <c:ptCount val="1"/>
                <c:pt idx="0">
                  <c:v>t1</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dLbl>
              <c:idx val="0"/>
              <c:tx>
                <c:rich>
                  <a:bodyPr/>
                  <a:lstStyle/>
                  <a:p>
                    <a:fld id="{440B0C8F-9E22-4E4A-83D1-49A0AE6BC14F}" type="VALUE">
                      <a:rPr lang="en-US" smtClean="0"/>
                      <a:pPr/>
                      <a:t>[WERT]</a:t>
                    </a:fld>
                    <a:endParaRPr lang="de-DE"/>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D7D-4EE6-BCD2-59C9D60969B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Tabelle1!$A$2:$A$4</c:f>
              <c:strCache>
                <c:ptCount val="3"/>
                <c:pt idx="0">
                  <c:v>Bewegungskompetenz fördern</c:v>
                </c:pt>
                <c:pt idx="1">
                  <c:v>motiviertes Lernen fördern</c:v>
                </c:pt>
                <c:pt idx="2">
                  <c:v>soziales Verhalten fördern</c:v>
                </c:pt>
              </c:strCache>
            </c:strRef>
          </c:cat>
          <c:val>
            <c:numRef>
              <c:f>Tabelle1!$B$2:$B$4</c:f>
              <c:numCache>
                <c:formatCode>General</c:formatCode>
                <c:ptCount val="3"/>
                <c:pt idx="0">
                  <c:v>2.9</c:v>
                </c:pt>
                <c:pt idx="1">
                  <c:v>3.1</c:v>
                </c:pt>
                <c:pt idx="2">
                  <c:v>3</c:v>
                </c:pt>
              </c:numCache>
            </c:numRef>
          </c:val>
          <c:extLst>
            <c:ext xmlns:c16="http://schemas.microsoft.com/office/drawing/2014/chart" uri="{C3380CC4-5D6E-409C-BE32-E72D297353CC}">
              <c16:uniqueId val="{00000000-B42D-451C-8526-E0A947A5825B}"/>
            </c:ext>
          </c:extLst>
        </c:ser>
        <c:ser>
          <c:idx val="1"/>
          <c:order val="1"/>
          <c:tx>
            <c:strRef>
              <c:f>Tabelle1!$C$1</c:f>
              <c:strCache>
                <c:ptCount val="1"/>
                <c:pt idx="0">
                  <c:v>t2</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Tabelle1!$A$2:$A$4</c:f>
              <c:strCache>
                <c:ptCount val="3"/>
                <c:pt idx="0">
                  <c:v>Bewegungskompetenz fördern</c:v>
                </c:pt>
                <c:pt idx="1">
                  <c:v>motiviertes Lernen fördern</c:v>
                </c:pt>
                <c:pt idx="2">
                  <c:v>soziales Verhalten fördern</c:v>
                </c:pt>
              </c:strCache>
            </c:strRef>
          </c:cat>
          <c:val>
            <c:numRef>
              <c:f>Tabelle1!$C$2:$C$4</c:f>
              <c:numCache>
                <c:formatCode>General</c:formatCode>
                <c:ptCount val="3"/>
                <c:pt idx="0">
                  <c:v>3</c:v>
                </c:pt>
                <c:pt idx="1">
                  <c:v>3.2</c:v>
                </c:pt>
                <c:pt idx="2">
                  <c:v>3.1</c:v>
                </c:pt>
              </c:numCache>
            </c:numRef>
          </c:val>
          <c:extLst>
            <c:ext xmlns:c16="http://schemas.microsoft.com/office/drawing/2014/chart" uri="{C3380CC4-5D6E-409C-BE32-E72D297353CC}">
              <c16:uniqueId val="{00000001-B42D-451C-8526-E0A947A5825B}"/>
            </c:ext>
          </c:extLst>
        </c:ser>
        <c:dLbls>
          <c:dLblPos val="inEnd"/>
          <c:showLegendKey val="0"/>
          <c:showVal val="1"/>
          <c:showCatName val="0"/>
          <c:showSerName val="0"/>
          <c:showPercent val="0"/>
          <c:showBubbleSize val="0"/>
        </c:dLbls>
        <c:gapWidth val="164"/>
        <c:overlap val="-22"/>
        <c:axId val="559236208"/>
        <c:axId val="559236536"/>
      </c:barChart>
      <c:catAx>
        <c:axId val="55923620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559236536"/>
        <c:crosses val="autoZero"/>
        <c:auto val="1"/>
        <c:lblAlgn val="ctr"/>
        <c:lblOffset val="100"/>
        <c:noMultiLvlLbl val="0"/>
      </c:catAx>
      <c:valAx>
        <c:axId val="559236536"/>
        <c:scaling>
          <c:orientation val="minMax"/>
          <c:max val="4"/>
          <c:min val="1"/>
        </c:scaling>
        <c:delete val="0"/>
        <c:axPos val="l"/>
        <c:title>
          <c:tx>
            <c:rich>
              <a:bodyPr rot="-54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r>
                  <a:rPr lang="de-DE" dirty="0" smtClean="0"/>
                  <a:t>Mittelwerte</a:t>
                </a:r>
                <a:endParaRPr lang="de-DE" dirty="0"/>
              </a:p>
            </c:rich>
          </c:tx>
          <c:overlay val="0"/>
          <c:spPr>
            <a:noFill/>
            <a:ln>
              <a:noFill/>
            </a:ln>
            <a:effectLst/>
          </c:spPr>
          <c:txPr>
            <a:bodyPr rot="-54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crossAx val="559236208"/>
        <c:crosses val="autoZero"/>
        <c:crossBetween val="between"/>
      </c:valAx>
      <c:spPr>
        <a:noFill/>
        <a:ln w="25400">
          <a:noFill/>
        </a:ln>
        <a:effectLst/>
      </c:spPr>
    </c:plotArea>
    <c:legend>
      <c:legendPos val="t"/>
      <c:layout>
        <c:manualLayout>
          <c:xMode val="edge"/>
          <c:yMode val="edge"/>
          <c:x val="0.90288141791925758"/>
          <c:y val="0.16540645190010281"/>
          <c:w val="7.5830339377378569E-2"/>
          <c:h val="5.562180630260050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smtClean="0"/>
              <a:t>Bewegungskompetenz fördern (Seminargruppen)</a:t>
            </a:r>
            <a:endParaRPr lang="de-D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v>Klassenführung</c:v>
          </c:tx>
          <c:spPr>
            <a:ln w="28575" cap="rnd">
              <a:solidFill>
                <a:schemeClr val="accent1"/>
              </a:solidFill>
              <a:round/>
            </a:ln>
            <a:effectLst/>
          </c:spPr>
          <c:marker>
            <c:symbol val="none"/>
          </c:marker>
          <c:cat>
            <c:strRef>
              <c:f>Tabelle1!$A$1:$B$1</c:f>
              <c:strCache>
                <c:ptCount val="2"/>
                <c:pt idx="0">
                  <c:v>t1</c:v>
                </c:pt>
                <c:pt idx="1">
                  <c:v>t2</c:v>
                </c:pt>
              </c:strCache>
            </c:strRef>
          </c:cat>
          <c:val>
            <c:numRef>
              <c:f>Tabelle1!$A$2:$B$2</c:f>
              <c:numCache>
                <c:formatCode>General</c:formatCode>
                <c:ptCount val="2"/>
                <c:pt idx="0">
                  <c:v>2.91</c:v>
                </c:pt>
                <c:pt idx="1">
                  <c:v>3.01</c:v>
                </c:pt>
              </c:numCache>
            </c:numRef>
          </c:val>
          <c:smooth val="0"/>
          <c:extLst>
            <c:ext xmlns:c16="http://schemas.microsoft.com/office/drawing/2014/chart" uri="{C3380CC4-5D6E-409C-BE32-E72D297353CC}">
              <c16:uniqueId val="{00000000-01BB-4876-A831-9223A498F9AA}"/>
            </c:ext>
          </c:extLst>
        </c:ser>
        <c:ser>
          <c:idx val="1"/>
          <c:order val="1"/>
          <c:tx>
            <c:v>Konstruktive Unterstützung</c:v>
          </c:tx>
          <c:spPr>
            <a:ln w="28575" cap="rnd">
              <a:solidFill>
                <a:schemeClr val="accent2"/>
              </a:solidFill>
              <a:round/>
            </a:ln>
            <a:effectLst/>
          </c:spPr>
          <c:marker>
            <c:symbol val="none"/>
          </c:marker>
          <c:cat>
            <c:strRef>
              <c:f>Tabelle1!$A$1:$B$1</c:f>
              <c:strCache>
                <c:ptCount val="2"/>
                <c:pt idx="0">
                  <c:v>t1</c:v>
                </c:pt>
                <c:pt idx="1">
                  <c:v>t2</c:v>
                </c:pt>
              </c:strCache>
            </c:strRef>
          </c:cat>
          <c:val>
            <c:numRef>
              <c:f>Tabelle1!$A$3:$B$3</c:f>
              <c:numCache>
                <c:formatCode>General</c:formatCode>
                <c:ptCount val="2"/>
                <c:pt idx="0">
                  <c:v>2.76</c:v>
                </c:pt>
                <c:pt idx="1">
                  <c:v>2.93</c:v>
                </c:pt>
              </c:numCache>
            </c:numRef>
          </c:val>
          <c:smooth val="0"/>
          <c:extLst>
            <c:ext xmlns:c16="http://schemas.microsoft.com/office/drawing/2014/chart" uri="{C3380CC4-5D6E-409C-BE32-E72D297353CC}">
              <c16:uniqueId val="{00000001-01BB-4876-A831-9223A498F9AA}"/>
            </c:ext>
          </c:extLst>
        </c:ser>
        <c:ser>
          <c:idx val="2"/>
          <c:order val="2"/>
          <c:tx>
            <c:v>Kognitiv-motorische Aktivierung</c:v>
          </c:tx>
          <c:spPr>
            <a:ln w="28575" cap="rnd">
              <a:solidFill>
                <a:schemeClr val="accent3"/>
              </a:solidFill>
              <a:round/>
            </a:ln>
            <a:effectLst/>
          </c:spPr>
          <c:marker>
            <c:symbol val="none"/>
          </c:marker>
          <c:cat>
            <c:strRef>
              <c:f>Tabelle1!$A$1:$B$1</c:f>
              <c:strCache>
                <c:ptCount val="2"/>
                <c:pt idx="0">
                  <c:v>t1</c:v>
                </c:pt>
                <c:pt idx="1">
                  <c:v>t2</c:v>
                </c:pt>
              </c:strCache>
            </c:strRef>
          </c:cat>
          <c:val>
            <c:numRef>
              <c:f>Tabelle1!$A$4:$B$4</c:f>
              <c:numCache>
                <c:formatCode>General</c:formatCode>
                <c:ptCount val="2"/>
                <c:pt idx="0">
                  <c:v>2.94</c:v>
                </c:pt>
                <c:pt idx="1">
                  <c:v>3.11</c:v>
                </c:pt>
              </c:numCache>
            </c:numRef>
          </c:val>
          <c:smooth val="0"/>
          <c:extLst>
            <c:ext xmlns:c16="http://schemas.microsoft.com/office/drawing/2014/chart" uri="{C3380CC4-5D6E-409C-BE32-E72D297353CC}">
              <c16:uniqueId val="{00000002-01BB-4876-A831-9223A498F9AA}"/>
            </c:ext>
          </c:extLst>
        </c:ser>
        <c:dLbls>
          <c:showLegendKey val="0"/>
          <c:showVal val="0"/>
          <c:showCatName val="0"/>
          <c:showSerName val="0"/>
          <c:showPercent val="0"/>
          <c:showBubbleSize val="0"/>
        </c:dLbls>
        <c:smooth val="0"/>
        <c:axId val="484077960"/>
        <c:axId val="484078288"/>
      </c:lineChart>
      <c:catAx>
        <c:axId val="484077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4078288"/>
        <c:crosses val="autoZero"/>
        <c:auto val="1"/>
        <c:lblAlgn val="ctr"/>
        <c:lblOffset val="100"/>
        <c:noMultiLvlLbl val="0"/>
      </c:catAx>
      <c:valAx>
        <c:axId val="484078288"/>
        <c:scaling>
          <c:orientation val="minMax"/>
          <c:max val="3.5"/>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smtClean="0"/>
                  <a:t>Mittelwerte</a:t>
                </a:r>
                <a:endParaRPr lang="de-DE"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4077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smtClean="0"/>
              <a:t>Soziales Lernen fördern (Seminargruppen)</a:t>
            </a:r>
            <a:endParaRPr lang="de-D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v>Klassenführung</c:v>
          </c:tx>
          <c:spPr>
            <a:ln w="28575" cap="rnd">
              <a:solidFill>
                <a:schemeClr val="accent1"/>
              </a:solidFill>
              <a:round/>
            </a:ln>
            <a:effectLst/>
          </c:spPr>
          <c:marker>
            <c:symbol val="none"/>
          </c:marker>
          <c:cat>
            <c:strRef>
              <c:f>Tabelle1!$A$1:$B$1</c:f>
              <c:strCache>
                <c:ptCount val="2"/>
                <c:pt idx="0">
                  <c:v>t1</c:v>
                </c:pt>
                <c:pt idx="1">
                  <c:v>t2</c:v>
                </c:pt>
              </c:strCache>
            </c:strRef>
          </c:cat>
          <c:val>
            <c:numRef>
              <c:f>Tabelle1!$A$2:$B$2</c:f>
              <c:numCache>
                <c:formatCode>General</c:formatCode>
                <c:ptCount val="2"/>
                <c:pt idx="0">
                  <c:v>3.12</c:v>
                </c:pt>
                <c:pt idx="1">
                  <c:v>3.04</c:v>
                </c:pt>
              </c:numCache>
            </c:numRef>
          </c:val>
          <c:smooth val="0"/>
          <c:extLst>
            <c:ext xmlns:c16="http://schemas.microsoft.com/office/drawing/2014/chart" uri="{C3380CC4-5D6E-409C-BE32-E72D297353CC}">
              <c16:uniqueId val="{00000000-5155-4746-A1BB-7436CA40C409}"/>
            </c:ext>
          </c:extLst>
        </c:ser>
        <c:ser>
          <c:idx val="1"/>
          <c:order val="1"/>
          <c:tx>
            <c:v>Konstruktive Unterstützung</c:v>
          </c:tx>
          <c:spPr>
            <a:ln w="28575" cap="rnd">
              <a:solidFill>
                <a:schemeClr val="accent2"/>
              </a:solidFill>
              <a:round/>
            </a:ln>
            <a:effectLst/>
          </c:spPr>
          <c:marker>
            <c:symbol val="none"/>
          </c:marker>
          <c:cat>
            <c:strRef>
              <c:f>Tabelle1!$A$1:$B$1</c:f>
              <c:strCache>
                <c:ptCount val="2"/>
                <c:pt idx="0">
                  <c:v>t1</c:v>
                </c:pt>
                <c:pt idx="1">
                  <c:v>t2</c:v>
                </c:pt>
              </c:strCache>
            </c:strRef>
          </c:cat>
          <c:val>
            <c:numRef>
              <c:f>Tabelle1!$A$3:$B$3</c:f>
              <c:numCache>
                <c:formatCode>General</c:formatCode>
                <c:ptCount val="2"/>
                <c:pt idx="0">
                  <c:v>2.97</c:v>
                </c:pt>
                <c:pt idx="1">
                  <c:v>3.25</c:v>
                </c:pt>
              </c:numCache>
            </c:numRef>
          </c:val>
          <c:smooth val="0"/>
          <c:extLst>
            <c:ext xmlns:c16="http://schemas.microsoft.com/office/drawing/2014/chart" uri="{C3380CC4-5D6E-409C-BE32-E72D297353CC}">
              <c16:uniqueId val="{00000001-5155-4746-A1BB-7436CA40C409}"/>
            </c:ext>
          </c:extLst>
        </c:ser>
        <c:ser>
          <c:idx val="2"/>
          <c:order val="2"/>
          <c:tx>
            <c:v>Kognitiv-motorische Aktivierung</c:v>
          </c:tx>
          <c:spPr>
            <a:ln w="28575" cap="rnd">
              <a:solidFill>
                <a:schemeClr val="accent3"/>
              </a:solidFill>
              <a:round/>
            </a:ln>
            <a:effectLst/>
          </c:spPr>
          <c:marker>
            <c:symbol val="none"/>
          </c:marker>
          <c:cat>
            <c:strRef>
              <c:f>Tabelle1!$A$1:$B$1</c:f>
              <c:strCache>
                <c:ptCount val="2"/>
                <c:pt idx="0">
                  <c:v>t1</c:v>
                </c:pt>
                <c:pt idx="1">
                  <c:v>t2</c:v>
                </c:pt>
              </c:strCache>
            </c:strRef>
          </c:cat>
          <c:val>
            <c:numRef>
              <c:f>Tabelle1!$A$4:$B$4</c:f>
              <c:numCache>
                <c:formatCode>General</c:formatCode>
                <c:ptCount val="2"/>
                <c:pt idx="0">
                  <c:v>3.12</c:v>
                </c:pt>
                <c:pt idx="1">
                  <c:v>3.35</c:v>
                </c:pt>
              </c:numCache>
            </c:numRef>
          </c:val>
          <c:smooth val="0"/>
          <c:extLst>
            <c:ext xmlns:c16="http://schemas.microsoft.com/office/drawing/2014/chart" uri="{C3380CC4-5D6E-409C-BE32-E72D297353CC}">
              <c16:uniqueId val="{00000002-5155-4746-A1BB-7436CA40C409}"/>
            </c:ext>
          </c:extLst>
        </c:ser>
        <c:dLbls>
          <c:showLegendKey val="0"/>
          <c:showVal val="0"/>
          <c:showCatName val="0"/>
          <c:showSerName val="0"/>
          <c:showPercent val="0"/>
          <c:showBubbleSize val="0"/>
        </c:dLbls>
        <c:smooth val="0"/>
        <c:axId val="487306440"/>
        <c:axId val="487309064"/>
      </c:lineChart>
      <c:catAx>
        <c:axId val="487306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7309064"/>
        <c:crosses val="autoZero"/>
        <c:auto val="1"/>
        <c:lblAlgn val="ctr"/>
        <c:lblOffset val="100"/>
        <c:noMultiLvlLbl val="0"/>
      </c:catAx>
      <c:valAx>
        <c:axId val="487309064"/>
        <c:scaling>
          <c:orientation val="minMax"/>
          <c:max val="3.5"/>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smtClean="0"/>
                  <a:t>Mittelwerte</a:t>
                </a:r>
                <a:endParaRPr lang="de-DE"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73064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dirty="0" smtClean="0"/>
              <a:t>Motiviertes Lernen fördern(Seminargruppen)</a:t>
            </a:r>
            <a:endParaRPr lang="de-DE"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v>Klassenführung</c:v>
          </c:tx>
          <c:spPr>
            <a:ln w="28575" cap="rnd">
              <a:solidFill>
                <a:schemeClr val="accent1"/>
              </a:solidFill>
              <a:round/>
            </a:ln>
            <a:effectLst/>
          </c:spPr>
          <c:marker>
            <c:symbol val="none"/>
          </c:marker>
          <c:cat>
            <c:strRef>
              <c:f>Tabelle1!$A$1:$B$1</c:f>
              <c:strCache>
                <c:ptCount val="2"/>
                <c:pt idx="0">
                  <c:v>t1</c:v>
                </c:pt>
                <c:pt idx="1">
                  <c:v>t2</c:v>
                </c:pt>
              </c:strCache>
            </c:strRef>
          </c:cat>
          <c:val>
            <c:numRef>
              <c:f>Tabelle1!$A$2:$B$2</c:f>
              <c:numCache>
                <c:formatCode>General</c:formatCode>
                <c:ptCount val="2"/>
                <c:pt idx="0">
                  <c:v>3.09</c:v>
                </c:pt>
                <c:pt idx="1">
                  <c:v>3.07</c:v>
                </c:pt>
              </c:numCache>
            </c:numRef>
          </c:val>
          <c:smooth val="0"/>
          <c:extLst>
            <c:ext xmlns:c16="http://schemas.microsoft.com/office/drawing/2014/chart" uri="{C3380CC4-5D6E-409C-BE32-E72D297353CC}">
              <c16:uniqueId val="{00000000-3190-4DFB-AB88-BB875BDB9D62}"/>
            </c:ext>
          </c:extLst>
        </c:ser>
        <c:ser>
          <c:idx val="1"/>
          <c:order val="1"/>
          <c:tx>
            <c:v>Konstruktive Unterstützung</c:v>
          </c:tx>
          <c:spPr>
            <a:ln w="28575" cap="rnd">
              <a:solidFill>
                <a:schemeClr val="accent2"/>
              </a:solidFill>
              <a:round/>
            </a:ln>
            <a:effectLst/>
          </c:spPr>
          <c:marker>
            <c:symbol val="none"/>
          </c:marker>
          <c:cat>
            <c:strRef>
              <c:f>Tabelle1!$A$1:$B$1</c:f>
              <c:strCache>
                <c:ptCount val="2"/>
                <c:pt idx="0">
                  <c:v>t1</c:v>
                </c:pt>
                <c:pt idx="1">
                  <c:v>t2</c:v>
                </c:pt>
              </c:strCache>
            </c:strRef>
          </c:cat>
          <c:val>
            <c:numRef>
              <c:f>Tabelle1!$A$3:$B$3</c:f>
              <c:numCache>
                <c:formatCode>General</c:formatCode>
                <c:ptCount val="2"/>
                <c:pt idx="0">
                  <c:v>2.92</c:v>
                </c:pt>
                <c:pt idx="1">
                  <c:v>3.08</c:v>
                </c:pt>
              </c:numCache>
            </c:numRef>
          </c:val>
          <c:smooth val="0"/>
          <c:extLst>
            <c:ext xmlns:c16="http://schemas.microsoft.com/office/drawing/2014/chart" uri="{C3380CC4-5D6E-409C-BE32-E72D297353CC}">
              <c16:uniqueId val="{00000001-3190-4DFB-AB88-BB875BDB9D62}"/>
            </c:ext>
          </c:extLst>
        </c:ser>
        <c:ser>
          <c:idx val="2"/>
          <c:order val="2"/>
          <c:tx>
            <c:v>Kognitiv-motorische Aktivieurng</c:v>
          </c:tx>
          <c:spPr>
            <a:ln w="28575" cap="rnd">
              <a:solidFill>
                <a:schemeClr val="accent3"/>
              </a:solidFill>
              <a:round/>
            </a:ln>
            <a:effectLst/>
          </c:spPr>
          <c:marker>
            <c:symbol val="none"/>
          </c:marker>
          <c:cat>
            <c:strRef>
              <c:f>Tabelle1!$A$1:$B$1</c:f>
              <c:strCache>
                <c:ptCount val="2"/>
                <c:pt idx="0">
                  <c:v>t1</c:v>
                </c:pt>
                <c:pt idx="1">
                  <c:v>t2</c:v>
                </c:pt>
              </c:strCache>
            </c:strRef>
          </c:cat>
          <c:val>
            <c:numRef>
              <c:f>Tabelle1!$A$4:$B$4</c:f>
              <c:numCache>
                <c:formatCode>General</c:formatCode>
                <c:ptCount val="2"/>
                <c:pt idx="0">
                  <c:v>3.05</c:v>
                </c:pt>
                <c:pt idx="1">
                  <c:v>3.24</c:v>
                </c:pt>
              </c:numCache>
            </c:numRef>
          </c:val>
          <c:smooth val="0"/>
          <c:extLst>
            <c:ext xmlns:c16="http://schemas.microsoft.com/office/drawing/2014/chart" uri="{C3380CC4-5D6E-409C-BE32-E72D297353CC}">
              <c16:uniqueId val="{00000002-3190-4DFB-AB88-BB875BDB9D62}"/>
            </c:ext>
          </c:extLst>
        </c:ser>
        <c:dLbls>
          <c:showLegendKey val="0"/>
          <c:showVal val="0"/>
          <c:showCatName val="0"/>
          <c:showSerName val="0"/>
          <c:showPercent val="0"/>
          <c:showBubbleSize val="0"/>
        </c:dLbls>
        <c:smooth val="0"/>
        <c:axId val="480458472"/>
        <c:axId val="480458800"/>
      </c:lineChart>
      <c:catAx>
        <c:axId val="480458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0458800"/>
        <c:crosses val="autoZero"/>
        <c:auto val="1"/>
        <c:lblAlgn val="ctr"/>
        <c:lblOffset val="100"/>
        <c:noMultiLvlLbl val="0"/>
      </c:catAx>
      <c:valAx>
        <c:axId val="480458800"/>
        <c:scaling>
          <c:orientation val="minMax"/>
          <c:max val="3.5"/>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dirty="0" smtClean="0"/>
                  <a:t>Mittelwerte</a:t>
                </a:r>
                <a:endParaRPr lang="de-DE"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480458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IEBL Ergebnisse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lineChart>
        <c:grouping val="standard"/>
        <c:varyColors val="0"/>
        <c:ser>
          <c:idx val="0"/>
          <c:order val="0"/>
          <c:tx>
            <c:strRef>
              <c:f>Tabelle2!$B$1:$B$3</c:f>
              <c:strCache>
                <c:ptCount val="3"/>
                <c:pt idx="0">
                  <c:v>Skala</c:v>
                </c:pt>
                <c:pt idx="2">
                  <c:v>Konstruktionsstichprobe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Tabelle2!$A$4:$A$12</c:f>
              <c:strCache>
                <c:ptCount val="9"/>
                <c:pt idx="1">
                  <c:v>Allg. Nutzen </c:v>
                </c:pt>
                <c:pt idx="2">
                  <c:v>Didaktische Qualität</c:v>
                </c:pt>
                <c:pt idx="3">
                  <c:v>Angemessenheit  Beanspruchung </c:v>
                </c:pt>
                <c:pt idx="4">
                  <c:v>Akzeptanz Onlinelehre </c:v>
                </c:pt>
                <c:pt idx="5">
                  <c:v>Fehlender sozialer Austausch</c:v>
                </c:pt>
                <c:pt idx="6">
                  <c:v>Nutzerfreundlichkeit</c:v>
                </c:pt>
                <c:pt idx="7">
                  <c:v>Akzeptanz Präsenzlehre</c:v>
                </c:pt>
                <c:pt idx="8">
                  <c:v>Dozent*In </c:v>
                </c:pt>
              </c:strCache>
            </c:strRef>
          </c:cat>
          <c:val>
            <c:numRef>
              <c:f>Tabelle2!$B$4:$B$12</c:f>
              <c:numCache>
                <c:formatCode>General</c:formatCode>
                <c:ptCount val="9"/>
                <c:pt idx="1">
                  <c:v>6.18</c:v>
                </c:pt>
                <c:pt idx="2">
                  <c:v>6.16</c:v>
                </c:pt>
                <c:pt idx="3">
                  <c:v>4.16</c:v>
                </c:pt>
                <c:pt idx="4">
                  <c:v>6.2</c:v>
                </c:pt>
                <c:pt idx="5">
                  <c:v>5.31</c:v>
                </c:pt>
                <c:pt idx="6">
                  <c:v>5.76</c:v>
                </c:pt>
                <c:pt idx="7">
                  <c:v>4.72</c:v>
                </c:pt>
                <c:pt idx="8">
                  <c:v>5.72</c:v>
                </c:pt>
              </c:numCache>
            </c:numRef>
          </c:val>
          <c:smooth val="0"/>
          <c:extLst>
            <c:ext xmlns:c16="http://schemas.microsoft.com/office/drawing/2014/chart" uri="{C3380CC4-5D6E-409C-BE32-E72D297353CC}">
              <c16:uniqueId val="{00000000-33CC-4F65-B2DB-A6FE6F85EF34}"/>
            </c:ext>
          </c:extLst>
        </c:ser>
        <c:ser>
          <c:idx val="1"/>
          <c:order val="1"/>
          <c:tx>
            <c:strRef>
              <c:f>Tabelle2!$C$1:$C$3</c:f>
              <c:strCache>
                <c:ptCount val="3"/>
                <c:pt idx="0">
                  <c:v>Skala</c:v>
                </c:pt>
                <c:pt idx="2">
                  <c:v>Klassenführung</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Tabelle2!$A$4:$A$12</c:f>
              <c:strCache>
                <c:ptCount val="9"/>
                <c:pt idx="1">
                  <c:v>Allg. Nutzen </c:v>
                </c:pt>
                <c:pt idx="2">
                  <c:v>Didaktische Qualität</c:v>
                </c:pt>
                <c:pt idx="3">
                  <c:v>Angemessenheit  Beanspruchung </c:v>
                </c:pt>
                <c:pt idx="4">
                  <c:v>Akzeptanz Onlinelehre </c:v>
                </c:pt>
                <c:pt idx="5">
                  <c:v>Fehlender sozialer Austausch</c:v>
                </c:pt>
                <c:pt idx="6">
                  <c:v>Nutzerfreundlichkeit</c:v>
                </c:pt>
                <c:pt idx="7">
                  <c:v>Akzeptanz Präsenzlehre</c:v>
                </c:pt>
                <c:pt idx="8">
                  <c:v>Dozent*In </c:v>
                </c:pt>
              </c:strCache>
            </c:strRef>
          </c:cat>
          <c:val>
            <c:numRef>
              <c:f>Tabelle2!$C$4:$C$12</c:f>
              <c:numCache>
                <c:formatCode>General</c:formatCode>
                <c:ptCount val="9"/>
                <c:pt idx="1">
                  <c:v>5.28</c:v>
                </c:pt>
                <c:pt idx="2">
                  <c:v>5.62</c:v>
                </c:pt>
                <c:pt idx="3">
                  <c:v>3.88</c:v>
                </c:pt>
                <c:pt idx="4">
                  <c:v>5.78</c:v>
                </c:pt>
                <c:pt idx="5">
                  <c:v>3.25</c:v>
                </c:pt>
                <c:pt idx="6">
                  <c:v>4.24</c:v>
                </c:pt>
                <c:pt idx="7">
                  <c:v>5.5</c:v>
                </c:pt>
                <c:pt idx="8">
                  <c:v>5.71</c:v>
                </c:pt>
              </c:numCache>
            </c:numRef>
          </c:val>
          <c:smooth val="0"/>
          <c:extLst>
            <c:ext xmlns:c16="http://schemas.microsoft.com/office/drawing/2014/chart" uri="{C3380CC4-5D6E-409C-BE32-E72D297353CC}">
              <c16:uniqueId val="{00000001-33CC-4F65-B2DB-A6FE6F85EF34}"/>
            </c:ext>
          </c:extLst>
        </c:ser>
        <c:ser>
          <c:idx val="2"/>
          <c:order val="2"/>
          <c:tx>
            <c:strRef>
              <c:f>Tabelle2!$D$1:$D$3</c:f>
              <c:strCache>
                <c:ptCount val="3"/>
                <c:pt idx="0">
                  <c:v>Skala</c:v>
                </c:pt>
                <c:pt idx="2">
                  <c:v>Konstruktive Unterstützung</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Tabelle2!$A$4:$A$12</c:f>
              <c:strCache>
                <c:ptCount val="9"/>
                <c:pt idx="1">
                  <c:v>Allg. Nutzen </c:v>
                </c:pt>
                <c:pt idx="2">
                  <c:v>Didaktische Qualität</c:v>
                </c:pt>
                <c:pt idx="3">
                  <c:v>Angemessenheit  Beanspruchung </c:v>
                </c:pt>
                <c:pt idx="4">
                  <c:v>Akzeptanz Onlinelehre </c:v>
                </c:pt>
                <c:pt idx="5">
                  <c:v>Fehlender sozialer Austausch</c:v>
                </c:pt>
                <c:pt idx="6">
                  <c:v>Nutzerfreundlichkeit</c:v>
                </c:pt>
                <c:pt idx="7">
                  <c:v>Akzeptanz Präsenzlehre</c:v>
                </c:pt>
                <c:pt idx="8">
                  <c:v>Dozent*In </c:v>
                </c:pt>
              </c:strCache>
            </c:strRef>
          </c:cat>
          <c:val>
            <c:numRef>
              <c:f>Tabelle2!$D$4:$D$12</c:f>
              <c:numCache>
                <c:formatCode>General</c:formatCode>
                <c:ptCount val="9"/>
                <c:pt idx="1">
                  <c:v>5.16</c:v>
                </c:pt>
                <c:pt idx="2">
                  <c:v>5.74</c:v>
                </c:pt>
                <c:pt idx="3">
                  <c:v>4.1100000000000003</c:v>
                </c:pt>
                <c:pt idx="4">
                  <c:v>5.91</c:v>
                </c:pt>
                <c:pt idx="5">
                  <c:v>3.06</c:v>
                </c:pt>
                <c:pt idx="6">
                  <c:v>3.56</c:v>
                </c:pt>
                <c:pt idx="7">
                  <c:v>4.88</c:v>
                </c:pt>
                <c:pt idx="8">
                  <c:v>5.97</c:v>
                </c:pt>
              </c:numCache>
            </c:numRef>
          </c:val>
          <c:smooth val="0"/>
          <c:extLst>
            <c:ext xmlns:c16="http://schemas.microsoft.com/office/drawing/2014/chart" uri="{C3380CC4-5D6E-409C-BE32-E72D297353CC}">
              <c16:uniqueId val="{00000002-33CC-4F65-B2DB-A6FE6F85EF34}"/>
            </c:ext>
          </c:extLst>
        </c:ser>
        <c:ser>
          <c:idx val="3"/>
          <c:order val="3"/>
          <c:tx>
            <c:strRef>
              <c:f>Tabelle2!$E$1:$E$3</c:f>
              <c:strCache>
                <c:ptCount val="3"/>
                <c:pt idx="0">
                  <c:v>Skala</c:v>
                </c:pt>
                <c:pt idx="2">
                  <c:v>Kognitiv-motorische Aktivierung</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Tabelle2!$A$4:$A$12</c:f>
              <c:strCache>
                <c:ptCount val="9"/>
                <c:pt idx="1">
                  <c:v>Allg. Nutzen </c:v>
                </c:pt>
                <c:pt idx="2">
                  <c:v>Didaktische Qualität</c:v>
                </c:pt>
                <c:pt idx="3">
                  <c:v>Angemessenheit  Beanspruchung </c:v>
                </c:pt>
                <c:pt idx="4">
                  <c:v>Akzeptanz Onlinelehre </c:v>
                </c:pt>
                <c:pt idx="5">
                  <c:v>Fehlender sozialer Austausch</c:v>
                </c:pt>
                <c:pt idx="6">
                  <c:v>Nutzerfreundlichkeit</c:v>
                </c:pt>
                <c:pt idx="7">
                  <c:v>Akzeptanz Präsenzlehre</c:v>
                </c:pt>
                <c:pt idx="8">
                  <c:v>Dozent*In </c:v>
                </c:pt>
              </c:strCache>
            </c:strRef>
          </c:cat>
          <c:val>
            <c:numRef>
              <c:f>Tabelle2!$E$4:$E$12</c:f>
              <c:numCache>
                <c:formatCode>General</c:formatCode>
                <c:ptCount val="9"/>
                <c:pt idx="1">
                  <c:v>5.24</c:v>
                </c:pt>
                <c:pt idx="2">
                  <c:v>5.9</c:v>
                </c:pt>
                <c:pt idx="3">
                  <c:v>4.03</c:v>
                </c:pt>
                <c:pt idx="4">
                  <c:v>5.94</c:v>
                </c:pt>
                <c:pt idx="5">
                  <c:v>3.22</c:v>
                </c:pt>
                <c:pt idx="6">
                  <c:v>4.3</c:v>
                </c:pt>
                <c:pt idx="7">
                  <c:v>5.49</c:v>
                </c:pt>
                <c:pt idx="8">
                  <c:v>6.08</c:v>
                </c:pt>
              </c:numCache>
            </c:numRef>
          </c:val>
          <c:smooth val="0"/>
          <c:extLst>
            <c:ext xmlns:c16="http://schemas.microsoft.com/office/drawing/2014/chart" uri="{C3380CC4-5D6E-409C-BE32-E72D297353CC}">
              <c16:uniqueId val="{00000003-33CC-4F65-B2DB-A6FE6F85EF34}"/>
            </c:ext>
          </c:extLst>
        </c:ser>
        <c:dLbls>
          <c:showLegendKey val="0"/>
          <c:showVal val="0"/>
          <c:showCatName val="0"/>
          <c:showSerName val="0"/>
          <c:showPercent val="0"/>
          <c:showBubbleSize val="0"/>
        </c:dLbls>
        <c:marker val="1"/>
        <c:smooth val="0"/>
        <c:axId val="601477904"/>
        <c:axId val="601480856"/>
      </c:lineChart>
      <c:catAx>
        <c:axId val="601477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601480856"/>
        <c:crosses val="autoZero"/>
        <c:auto val="1"/>
        <c:lblAlgn val="ctr"/>
        <c:lblOffset val="100"/>
        <c:noMultiLvlLbl val="0"/>
      </c:catAx>
      <c:valAx>
        <c:axId val="601480856"/>
        <c:scaling>
          <c:orientation val="minMax"/>
          <c:max val="7"/>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de-DE"/>
                  <a:t>Mittelwerte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601477904"/>
        <c:crosses val="autoZero"/>
        <c:crossBetween val="between"/>
        <c:majorUnit val="0.5"/>
      </c:valAx>
      <c:spPr>
        <a:noFill/>
        <a:ln>
          <a:noFill/>
        </a:ln>
        <a:effectLst/>
      </c:spPr>
    </c:plotArea>
    <c:legend>
      <c:legendPos val="b"/>
      <c:layout>
        <c:manualLayout>
          <c:xMode val="edge"/>
          <c:yMode val="edge"/>
          <c:x val="6.1357921103255178E-2"/>
          <c:y val="0.91900785602525437"/>
          <c:w val="0.92042061314791668"/>
          <c:h val="8.012481048564580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legend>
    <c:plotVisOnly val="1"/>
    <c:dispBlanksAs val="gap"/>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5C9673-3065-452F-9002-39E457C7CFA8}" type="datetimeFigureOut">
              <a:rPr lang="de-DE" smtClean="0"/>
              <a:t>13.12.2022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9E07A-AF7B-4311-BB54-F578D0833AD6}" type="slidenum">
              <a:rPr lang="de-DE" smtClean="0"/>
              <a:t>‹Nr.›</a:t>
            </a:fld>
            <a:endParaRPr lang="de-DE"/>
          </a:p>
        </p:txBody>
      </p:sp>
    </p:spTree>
    <p:extLst>
      <p:ext uri="{BB962C8B-B14F-4D97-AF65-F5344CB8AC3E}">
        <p14:creationId xmlns:p14="http://schemas.microsoft.com/office/powerpoint/2010/main" val="3081433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Videofallarbeit</a:t>
            </a:r>
            <a:r>
              <a:rPr lang="de-DE" baseline="0" dirty="0" smtClean="0"/>
              <a:t> grundsätzlich ab 5.11</a:t>
            </a:r>
            <a:endParaRPr lang="de-DE" dirty="0"/>
          </a:p>
        </p:txBody>
      </p:sp>
      <p:sp>
        <p:nvSpPr>
          <p:cNvPr id="4" name="Foliennummernplatzhalter 3"/>
          <p:cNvSpPr>
            <a:spLocks noGrp="1"/>
          </p:cNvSpPr>
          <p:nvPr>
            <p:ph type="sldNum" sz="quarter" idx="10"/>
          </p:nvPr>
        </p:nvSpPr>
        <p:spPr/>
        <p:txBody>
          <a:bodyPr/>
          <a:lstStyle/>
          <a:p>
            <a:fld id="{12A9E07A-AF7B-4311-BB54-F578D0833AD6}" type="slidenum">
              <a:rPr lang="de-DE" smtClean="0"/>
              <a:t>5</a:t>
            </a:fld>
            <a:endParaRPr lang="de-DE"/>
          </a:p>
        </p:txBody>
      </p:sp>
    </p:spTree>
    <p:extLst>
      <p:ext uri="{BB962C8B-B14F-4D97-AF65-F5344CB8AC3E}">
        <p14:creationId xmlns:p14="http://schemas.microsoft.com/office/powerpoint/2010/main" val="14150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T2</a:t>
            </a:r>
            <a:r>
              <a:rPr lang="de-DE" baseline="0" dirty="0" smtClean="0"/>
              <a:t> Ergänzungen zu T1 – keine Verschlechterung möglich; Videos passend zu den Themenschwerpunkten</a:t>
            </a:r>
            <a:endParaRPr lang="de-DE" dirty="0"/>
          </a:p>
        </p:txBody>
      </p:sp>
      <p:sp>
        <p:nvSpPr>
          <p:cNvPr id="4" name="Foliennummernplatzhalter 3"/>
          <p:cNvSpPr>
            <a:spLocks noGrp="1"/>
          </p:cNvSpPr>
          <p:nvPr>
            <p:ph type="sldNum" sz="quarter" idx="10"/>
          </p:nvPr>
        </p:nvSpPr>
        <p:spPr/>
        <p:txBody>
          <a:bodyPr/>
          <a:lstStyle/>
          <a:p>
            <a:fld id="{12A9E07A-AF7B-4311-BB54-F578D0833AD6}" type="slidenum">
              <a:rPr lang="de-DE" smtClean="0"/>
              <a:t>17</a:t>
            </a:fld>
            <a:endParaRPr lang="de-DE"/>
          </a:p>
        </p:txBody>
      </p:sp>
    </p:spTree>
    <p:extLst>
      <p:ext uri="{BB962C8B-B14F-4D97-AF65-F5344CB8AC3E}">
        <p14:creationId xmlns:p14="http://schemas.microsoft.com/office/powerpoint/2010/main" val="3044678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Konstruktive Unterstützung: Kugelstoßen – </a:t>
            </a:r>
            <a:r>
              <a:rPr lang="de-DE" dirty="0" err="1" smtClean="0"/>
              <a:t>Pre</a:t>
            </a:r>
            <a:r>
              <a:rPr lang="de-DE" dirty="0" smtClean="0"/>
              <a:t>: </a:t>
            </a:r>
            <a:r>
              <a:rPr lang="de-DE" dirty="0" err="1" smtClean="0"/>
              <a:t>Explikativ</a:t>
            </a:r>
            <a:r>
              <a:rPr lang="de-DE" dirty="0" smtClean="0"/>
              <a:t>; Post:</a:t>
            </a:r>
            <a:r>
              <a:rPr lang="de-DE" baseline="0" dirty="0" smtClean="0"/>
              <a:t> Integrativ</a:t>
            </a:r>
            <a:endParaRPr lang="de-DE" dirty="0"/>
          </a:p>
        </p:txBody>
      </p:sp>
      <p:sp>
        <p:nvSpPr>
          <p:cNvPr id="4" name="Foliennummernplatzhalter 3"/>
          <p:cNvSpPr>
            <a:spLocks noGrp="1"/>
          </p:cNvSpPr>
          <p:nvPr>
            <p:ph type="sldNum" sz="quarter" idx="10"/>
          </p:nvPr>
        </p:nvSpPr>
        <p:spPr/>
        <p:txBody>
          <a:bodyPr/>
          <a:lstStyle/>
          <a:p>
            <a:fld id="{12A9E07A-AF7B-4311-BB54-F578D0833AD6}" type="slidenum">
              <a:rPr lang="de-DE" smtClean="0"/>
              <a:t>18</a:t>
            </a:fld>
            <a:endParaRPr lang="de-DE"/>
          </a:p>
        </p:txBody>
      </p:sp>
    </p:spTree>
    <p:extLst>
      <p:ext uri="{BB962C8B-B14F-4D97-AF65-F5344CB8AC3E}">
        <p14:creationId xmlns:p14="http://schemas.microsoft.com/office/powerpoint/2010/main" val="2107186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Kognitive Aktvierung größte Steigerungsrate </a:t>
            </a:r>
            <a:endParaRPr lang="de-DE" dirty="0"/>
          </a:p>
        </p:txBody>
      </p:sp>
      <p:sp>
        <p:nvSpPr>
          <p:cNvPr id="4" name="Foliennummernplatzhalter 3"/>
          <p:cNvSpPr>
            <a:spLocks noGrp="1"/>
          </p:cNvSpPr>
          <p:nvPr>
            <p:ph type="sldNum" sz="quarter" idx="10"/>
          </p:nvPr>
        </p:nvSpPr>
        <p:spPr/>
        <p:txBody>
          <a:bodyPr/>
          <a:lstStyle/>
          <a:p>
            <a:fld id="{12A9E07A-AF7B-4311-BB54-F578D0833AD6}" type="slidenum">
              <a:rPr lang="de-DE" smtClean="0"/>
              <a:t>19</a:t>
            </a:fld>
            <a:endParaRPr lang="de-DE"/>
          </a:p>
        </p:txBody>
      </p:sp>
    </p:spTree>
    <p:extLst>
      <p:ext uri="{BB962C8B-B14F-4D97-AF65-F5344CB8AC3E}">
        <p14:creationId xmlns:p14="http://schemas.microsoft.com/office/powerpoint/2010/main" val="719227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2A9E07A-AF7B-4311-BB54-F578D0833AD6}" type="slidenum">
              <a:rPr lang="de-DE" smtClean="0"/>
              <a:t>21</a:t>
            </a:fld>
            <a:endParaRPr lang="de-DE"/>
          </a:p>
        </p:txBody>
      </p:sp>
    </p:spTree>
    <p:extLst>
      <p:ext uri="{BB962C8B-B14F-4D97-AF65-F5344CB8AC3E}">
        <p14:creationId xmlns:p14="http://schemas.microsoft.com/office/powerpoint/2010/main" val="2787578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39F8493-166B-4B2D-BA02-1A9C8064DF0F}" type="datetimeFigureOut">
              <a:rPr lang="de-DE" smtClean="0"/>
              <a:t>13.12.2022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3705848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39F8493-166B-4B2D-BA02-1A9C8064DF0F}" type="datetimeFigureOut">
              <a:rPr lang="de-DE" smtClean="0"/>
              <a:t>13.12.2022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168986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39F8493-166B-4B2D-BA02-1A9C8064DF0F}" type="datetimeFigureOut">
              <a:rPr lang="de-DE" smtClean="0"/>
              <a:t>13.12.2022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1949304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39F8493-166B-4B2D-BA02-1A9C8064DF0F}" type="datetimeFigureOut">
              <a:rPr lang="de-DE" smtClean="0"/>
              <a:t>13.12.2022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427613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39F8493-166B-4B2D-BA02-1A9C8064DF0F}" type="datetimeFigureOut">
              <a:rPr lang="de-DE" smtClean="0"/>
              <a:t>13.12.2022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374883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39F8493-166B-4B2D-BA02-1A9C8064DF0F}" type="datetimeFigureOut">
              <a:rPr lang="de-DE" smtClean="0"/>
              <a:t>13.12.2022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1508698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39F8493-166B-4B2D-BA02-1A9C8064DF0F}" type="datetimeFigureOut">
              <a:rPr lang="de-DE" smtClean="0"/>
              <a:t>13.12.2022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3658793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39F8493-166B-4B2D-BA02-1A9C8064DF0F}" type="datetimeFigureOut">
              <a:rPr lang="de-DE" smtClean="0"/>
              <a:t>13.12.2022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3782208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39F8493-166B-4B2D-BA02-1A9C8064DF0F}" type="datetimeFigureOut">
              <a:rPr lang="de-DE" smtClean="0"/>
              <a:t>13.12.2022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364994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39F8493-166B-4B2D-BA02-1A9C8064DF0F}" type="datetimeFigureOut">
              <a:rPr lang="de-DE" smtClean="0"/>
              <a:t>13.12.2022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2619749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39F8493-166B-4B2D-BA02-1A9C8064DF0F}" type="datetimeFigureOut">
              <a:rPr lang="de-DE" smtClean="0"/>
              <a:t>13.12.2022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ECC96B4-4084-406B-9E3E-3A470ABA5596}" type="slidenum">
              <a:rPr lang="de-DE" smtClean="0"/>
              <a:t>‹Nr.›</a:t>
            </a:fld>
            <a:endParaRPr lang="de-DE"/>
          </a:p>
        </p:txBody>
      </p:sp>
    </p:spTree>
    <p:extLst>
      <p:ext uri="{BB962C8B-B14F-4D97-AF65-F5344CB8AC3E}">
        <p14:creationId xmlns:p14="http://schemas.microsoft.com/office/powerpoint/2010/main" val="241947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F8493-166B-4B2D-BA02-1A9C8064DF0F}" type="datetimeFigureOut">
              <a:rPr lang="de-DE" smtClean="0"/>
              <a:t>13.12.2022</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C96B4-4084-406B-9E3E-3A470ABA5596}" type="slidenum">
              <a:rPr lang="de-DE" smtClean="0"/>
              <a:t>‹Nr.›</a:t>
            </a:fld>
            <a:endParaRPr lang="de-DE"/>
          </a:p>
        </p:txBody>
      </p:sp>
    </p:spTree>
    <p:extLst>
      <p:ext uri="{BB962C8B-B14F-4D97-AF65-F5344CB8AC3E}">
        <p14:creationId xmlns:p14="http://schemas.microsoft.com/office/powerpoint/2010/main" val="3167429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6.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7.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8.jpe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8.jpe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hart" Target="../charts/chart9.xml"/><Relationship Id="rId5" Type="http://schemas.openxmlformats.org/officeDocument/2006/relationships/image" Target="../media/image8.jpe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2191074"/>
            <a:ext cx="9144000" cy="1950104"/>
          </a:xfrm>
        </p:spPr>
        <p:txBody>
          <a:bodyPr>
            <a:noAutofit/>
          </a:bodyPr>
          <a:lstStyle/>
          <a:p>
            <a:r>
              <a:rPr lang="de-DE" sz="2400" b="1" dirty="0" smtClean="0">
                <a:solidFill>
                  <a:srgbClr val="575757"/>
                </a:solidFill>
                <a:latin typeface="+mn-lt"/>
              </a:rPr>
              <a:t/>
            </a:r>
            <a:br>
              <a:rPr lang="de-DE" sz="2400" b="1" dirty="0" smtClean="0">
                <a:solidFill>
                  <a:srgbClr val="575757"/>
                </a:solidFill>
                <a:latin typeface="+mn-lt"/>
              </a:rPr>
            </a:br>
            <a:r>
              <a:rPr lang="de-DE" sz="2400" b="1" dirty="0" smtClean="0">
                <a:solidFill>
                  <a:srgbClr val="575757"/>
                </a:solidFill>
                <a:latin typeface="+mn-lt"/>
              </a:rPr>
              <a:t>Handlungsfeld</a:t>
            </a:r>
            <a:br>
              <a:rPr lang="de-DE" sz="2400" b="1" dirty="0" smtClean="0">
                <a:solidFill>
                  <a:srgbClr val="575757"/>
                </a:solidFill>
                <a:latin typeface="+mn-lt"/>
              </a:rPr>
            </a:br>
            <a:r>
              <a:rPr lang="de-DE" sz="2400" b="1" dirty="0" smtClean="0">
                <a:solidFill>
                  <a:srgbClr val="575757"/>
                </a:solidFill>
                <a:latin typeface="+mn-lt"/>
              </a:rPr>
              <a:t>Das hochschuldidaktische Zueinander von Präsenz und digitaler Lehre</a:t>
            </a:r>
            <a:br>
              <a:rPr lang="de-DE" sz="2400" b="1" dirty="0" smtClean="0">
                <a:solidFill>
                  <a:srgbClr val="575757"/>
                </a:solidFill>
                <a:latin typeface="+mn-lt"/>
              </a:rPr>
            </a:br>
            <a:r>
              <a:rPr lang="de-DE" sz="2400" b="1" dirty="0" smtClean="0">
                <a:solidFill>
                  <a:srgbClr val="575757"/>
                </a:solidFill>
                <a:latin typeface="+mn-lt"/>
              </a:rPr>
              <a:t/>
            </a:r>
            <a:br>
              <a:rPr lang="de-DE" sz="2400" b="1" dirty="0" smtClean="0">
                <a:solidFill>
                  <a:srgbClr val="575757"/>
                </a:solidFill>
                <a:latin typeface="+mn-lt"/>
              </a:rPr>
            </a:br>
            <a:r>
              <a:rPr lang="de-DE" sz="2400" b="1" dirty="0" smtClean="0">
                <a:solidFill>
                  <a:srgbClr val="575757"/>
                </a:solidFill>
                <a:latin typeface="+mn-lt"/>
              </a:rPr>
              <a:t>Teilprojekt</a:t>
            </a:r>
            <a:r>
              <a:rPr lang="de-DE" sz="2400" b="1" dirty="0">
                <a:solidFill>
                  <a:srgbClr val="575757"/>
                </a:solidFill>
                <a:latin typeface="+mn-lt"/>
              </a:rPr>
              <a:t/>
            </a:r>
            <a:br>
              <a:rPr lang="de-DE" sz="2400" b="1" dirty="0">
                <a:solidFill>
                  <a:srgbClr val="575757"/>
                </a:solidFill>
                <a:latin typeface="+mn-lt"/>
              </a:rPr>
            </a:br>
            <a:r>
              <a:rPr lang="de-DE" sz="2400" b="1" dirty="0" err="1" smtClean="0">
                <a:solidFill>
                  <a:srgbClr val="575757"/>
                </a:solidFill>
                <a:latin typeface="+mn-lt"/>
              </a:rPr>
              <a:t>Blended</a:t>
            </a:r>
            <a:r>
              <a:rPr lang="de-DE" sz="2400" b="1" dirty="0" smtClean="0">
                <a:solidFill>
                  <a:srgbClr val="575757"/>
                </a:solidFill>
                <a:latin typeface="+mn-lt"/>
              </a:rPr>
              <a:t>-Learning-Konzepte </a:t>
            </a:r>
            <a:r>
              <a:rPr lang="de-DE" sz="2400" b="1" dirty="0">
                <a:solidFill>
                  <a:srgbClr val="575757"/>
                </a:solidFill>
                <a:latin typeface="+mn-lt"/>
              </a:rPr>
              <a:t>in der sportpädagogischen Lehramtsausbildung zur Unterrichtsqualität im Fach </a:t>
            </a:r>
            <a:r>
              <a:rPr lang="de-DE" sz="2400" b="1" dirty="0" smtClean="0">
                <a:solidFill>
                  <a:srgbClr val="575757"/>
                </a:solidFill>
                <a:latin typeface="+mn-lt"/>
              </a:rPr>
              <a:t>Sport</a:t>
            </a:r>
            <a:r>
              <a:rPr lang="de-DE" sz="2400" b="1" dirty="0" smtClean="0">
                <a:latin typeface="+mn-lt"/>
              </a:rPr>
              <a:t> </a:t>
            </a:r>
            <a:endParaRPr lang="de-DE" sz="2400" dirty="0">
              <a:latin typeface="+mn-lt"/>
            </a:endParaRPr>
          </a:p>
        </p:txBody>
      </p:sp>
      <p:sp>
        <p:nvSpPr>
          <p:cNvPr id="3" name="Untertitel 2"/>
          <p:cNvSpPr>
            <a:spLocks noGrp="1"/>
          </p:cNvSpPr>
          <p:nvPr>
            <p:ph type="subTitle" idx="1"/>
          </p:nvPr>
        </p:nvSpPr>
        <p:spPr>
          <a:xfrm>
            <a:off x="1524000" y="4958862"/>
            <a:ext cx="9144000" cy="298938"/>
          </a:xfrm>
        </p:spPr>
        <p:txBody>
          <a:bodyPr>
            <a:normAutofit fontScale="77500" lnSpcReduction="20000"/>
          </a:bodyPr>
          <a:lstStyle/>
          <a:p>
            <a:r>
              <a:rPr lang="de-DE" dirty="0" smtClean="0">
                <a:latin typeface="+mj-lt"/>
              </a:rPr>
              <a:t>Volker Scheid, Andreas Albert, Tobias Hillebrand</a:t>
            </a:r>
            <a:endParaRPr lang="de-DE" dirty="0">
              <a:latin typeface="+mj-lt"/>
            </a:endParaRPr>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1544" y="114300"/>
            <a:ext cx="2821856" cy="788086"/>
          </a:xfrm>
          <a:prstGeom prst="rect">
            <a:avLst/>
          </a:prstGeom>
        </p:spPr>
      </p:pic>
      <p:pic>
        <p:nvPicPr>
          <p:cNvPr id="11" name="Grafik 10"/>
          <p:cNvPicPr>
            <a:picLocks noChangeAspect="1"/>
          </p:cNvPicPr>
          <p:nvPr/>
        </p:nvPicPr>
        <p:blipFill>
          <a:blip r:embed="rId3"/>
          <a:stretch>
            <a:fillRect/>
          </a:stretch>
        </p:blipFill>
        <p:spPr>
          <a:xfrm>
            <a:off x="264501" y="114300"/>
            <a:ext cx="2886192" cy="677008"/>
          </a:xfrm>
          <a:prstGeom prst="rect">
            <a:avLst/>
          </a:prstGeom>
        </p:spPr>
      </p:pic>
      <p:pic>
        <p:nvPicPr>
          <p:cNvPr id="6" name="Grafi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1" y="6075484"/>
            <a:ext cx="1667627" cy="556246"/>
          </a:xfrm>
          <a:prstGeom prst="rect">
            <a:avLst/>
          </a:prstGeom>
        </p:spPr>
      </p:pic>
      <p:pic>
        <p:nvPicPr>
          <p:cNvPr id="8" name="Grafik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88760" y="5898657"/>
            <a:ext cx="2074640" cy="909899"/>
          </a:xfrm>
          <a:prstGeom prst="rect">
            <a:avLst/>
          </a:prstGeom>
        </p:spPr>
      </p:pic>
    </p:spTree>
    <p:extLst>
      <p:ext uri="{BB962C8B-B14F-4D97-AF65-F5344CB8AC3E}">
        <p14:creationId xmlns:p14="http://schemas.microsoft.com/office/powerpoint/2010/main" val="1105478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3393827" y="3383555"/>
            <a:ext cx="756139" cy="276999"/>
          </a:xfrm>
          <a:prstGeom prst="rect">
            <a:avLst/>
          </a:prstGeom>
          <a:noFill/>
        </p:spPr>
        <p:txBody>
          <a:bodyPr wrap="square" rtlCol="0">
            <a:spAutoFit/>
          </a:bodyPr>
          <a:lstStyle/>
          <a:p>
            <a:r>
              <a:rPr lang="de-DE" sz="1200" dirty="0" smtClean="0"/>
              <a:t>25.18</a:t>
            </a:r>
            <a:endParaRPr lang="de-DE" sz="1200" dirty="0"/>
          </a:p>
        </p:txBody>
      </p:sp>
      <p:sp>
        <p:nvSpPr>
          <p:cNvPr id="9" name="Textfeld 8"/>
          <p:cNvSpPr txBox="1"/>
          <p:nvPr/>
        </p:nvSpPr>
        <p:spPr>
          <a:xfrm>
            <a:off x="7907239" y="2336648"/>
            <a:ext cx="637907" cy="253916"/>
          </a:xfrm>
          <a:prstGeom prst="rect">
            <a:avLst/>
          </a:prstGeom>
          <a:noFill/>
        </p:spPr>
        <p:txBody>
          <a:bodyPr wrap="square" rtlCol="0">
            <a:spAutoFit/>
          </a:bodyPr>
          <a:lstStyle/>
          <a:p>
            <a:r>
              <a:rPr lang="de-DE" sz="1050" dirty="0" smtClean="0"/>
              <a:t>(p=.003)</a:t>
            </a:r>
            <a:endParaRPr lang="de-DE" sz="1050" dirty="0"/>
          </a:p>
        </p:txBody>
      </p:sp>
      <p:sp>
        <p:nvSpPr>
          <p:cNvPr id="10" name="Textfeld 9"/>
          <p:cNvSpPr txBox="1"/>
          <p:nvPr/>
        </p:nvSpPr>
        <p:spPr>
          <a:xfrm>
            <a:off x="7187656" y="2354626"/>
            <a:ext cx="756139" cy="276999"/>
          </a:xfrm>
          <a:prstGeom prst="rect">
            <a:avLst/>
          </a:prstGeom>
          <a:noFill/>
        </p:spPr>
        <p:txBody>
          <a:bodyPr wrap="square" rtlCol="0">
            <a:spAutoFit/>
          </a:bodyPr>
          <a:lstStyle/>
          <a:p>
            <a:r>
              <a:rPr lang="de-DE" sz="1200" dirty="0" smtClean="0"/>
              <a:t>39.58</a:t>
            </a:r>
            <a:endParaRPr lang="de-DE" sz="1200" dirty="0"/>
          </a:p>
        </p:txBody>
      </p:sp>
      <p:sp>
        <p:nvSpPr>
          <p:cNvPr id="13" name="Textfeld 12"/>
          <p:cNvSpPr txBox="1"/>
          <p:nvPr/>
        </p:nvSpPr>
        <p:spPr>
          <a:xfrm>
            <a:off x="3393828" y="4702223"/>
            <a:ext cx="756139" cy="276999"/>
          </a:xfrm>
          <a:prstGeom prst="rect">
            <a:avLst/>
          </a:prstGeom>
          <a:noFill/>
        </p:spPr>
        <p:txBody>
          <a:bodyPr wrap="square" rtlCol="0">
            <a:spAutoFit/>
          </a:bodyPr>
          <a:lstStyle/>
          <a:p>
            <a:r>
              <a:rPr lang="de-DE" sz="1200" dirty="0" smtClean="0"/>
              <a:t>7.20</a:t>
            </a:r>
            <a:endParaRPr lang="de-DE" sz="1200" dirty="0"/>
          </a:p>
        </p:txBody>
      </p:sp>
      <p:sp>
        <p:nvSpPr>
          <p:cNvPr id="14" name="Textfeld 13"/>
          <p:cNvSpPr txBox="1"/>
          <p:nvPr/>
        </p:nvSpPr>
        <p:spPr>
          <a:xfrm>
            <a:off x="7187655" y="4702223"/>
            <a:ext cx="756139" cy="276999"/>
          </a:xfrm>
          <a:prstGeom prst="rect">
            <a:avLst/>
          </a:prstGeom>
          <a:noFill/>
        </p:spPr>
        <p:txBody>
          <a:bodyPr wrap="square" rtlCol="0">
            <a:spAutoFit/>
          </a:bodyPr>
          <a:lstStyle/>
          <a:p>
            <a:r>
              <a:rPr lang="de-DE" sz="1200" dirty="0" smtClean="0"/>
              <a:t>10.78</a:t>
            </a:r>
            <a:endParaRPr lang="de-DE" sz="1200" dirty="0"/>
          </a:p>
        </p:txBody>
      </p:sp>
      <p:sp>
        <p:nvSpPr>
          <p:cNvPr id="15" name="Textfeld 14"/>
          <p:cNvSpPr txBox="1"/>
          <p:nvPr/>
        </p:nvSpPr>
        <p:spPr>
          <a:xfrm>
            <a:off x="7943794" y="4668815"/>
            <a:ext cx="732373" cy="253916"/>
          </a:xfrm>
          <a:prstGeom prst="rect">
            <a:avLst/>
          </a:prstGeom>
          <a:noFill/>
        </p:spPr>
        <p:txBody>
          <a:bodyPr wrap="square" rtlCol="0">
            <a:spAutoFit/>
          </a:bodyPr>
          <a:lstStyle/>
          <a:p>
            <a:r>
              <a:rPr lang="de-DE" sz="1050" dirty="0" smtClean="0"/>
              <a:t>(p=.284)</a:t>
            </a:r>
            <a:endParaRPr lang="de-DE" sz="1050" dirty="0"/>
          </a:p>
        </p:txBody>
      </p:sp>
      <p:sp>
        <p:nvSpPr>
          <p:cNvPr id="19" name="Textfeld 18"/>
          <p:cNvSpPr txBox="1"/>
          <p:nvPr/>
        </p:nvSpPr>
        <p:spPr>
          <a:xfrm>
            <a:off x="3393829" y="5151016"/>
            <a:ext cx="756139" cy="276999"/>
          </a:xfrm>
          <a:prstGeom prst="rect">
            <a:avLst/>
          </a:prstGeom>
          <a:noFill/>
        </p:spPr>
        <p:txBody>
          <a:bodyPr wrap="square" rtlCol="0">
            <a:spAutoFit/>
          </a:bodyPr>
          <a:lstStyle/>
          <a:p>
            <a:r>
              <a:rPr lang="de-DE" sz="1200" dirty="0" smtClean="0"/>
              <a:t>4.63</a:t>
            </a:r>
            <a:endParaRPr lang="de-DE" sz="1200" dirty="0"/>
          </a:p>
        </p:txBody>
      </p:sp>
      <p:sp>
        <p:nvSpPr>
          <p:cNvPr id="20" name="Textfeld 19"/>
          <p:cNvSpPr txBox="1"/>
          <p:nvPr/>
        </p:nvSpPr>
        <p:spPr>
          <a:xfrm>
            <a:off x="7187656" y="4068391"/>
            <a:ext cx="756139" cy="276999"/>
          </a:xfrm>
          <a:prstGeom prst="rect">
            <a:avLst/>
          </a:prstGeom>
          <a:noFill/>
        </p:spPr>
        <p:txBody>
          <a:bodyPr wrap="square" rtlCol="0">
            <a:spAutoFit/>
          </a:bodyPr>
          <a:lstStyle/>
          <a:p>
            <a:r>
              <a:rPr lang="de-DE" sz="1200" dirty="0" smtClean="0"/>
              <a:t>14.00</a:t>
            </a:r>
            <a:endParaRPr lang="de-DE" sz="1200" dirty="0"/>
          </a:p>
        </p:txBody>
      </p:sp>
      <p:sp>
        <p:nvSpPr>
          <p:cNvPr id="26" name="Textfeld 25"/>
          <p:cNvSpPr txBox="1"/>
          <p:nvPr/>
        </p:nvSpPr>
        <p:spPr>
          <a:xfrm>
            <a:off x="7907239" y="4058066"/>
            <a:ext cx="768928" cy="253916"/>
          </a:xfrm>
          <a:prstGeom prst="rect">
            <a:avLst/>
          </a:prstGeom>
          <a:noFill/>
        </p:spPr>
        <p:txBody>
          <a:bodyPr wrap="square" rtlCol="0">
            <a:spAutoFit/>
          </a:bodyPr>
          <a:lstStyle/>
          <a:p>
            <a:r>
              <a:rPr lang="de-DE" sz="1050" dirty="0"/>
              <a:t>(</a:t>
            </a:r>
            <a:r>
              <a:rPr lang="de-DE" sz="1050" dirty="0" smtClean="0"/>
              <a:t>p=.011)</a:t>
            </a:r>
            <a:endParaRPr lang="de-DE" sz="1050" dirty="0"/>
          </a:p>
        </p:txBody>
      </p:sp>
      <p:graphicFrame>
        <p:nvGraphicFramePr>
          <p:cNvPr id="17" name="Diagramm 16"/>
          <p:cNvGraphicFramePr>
            <a:graphicFrameLocks/>
          </p:cNvGraphicFramePr>
          <p:nvPr>
            <p:extLst>
              <p:ext uri="{D42A27DB-BD31-4B8C-83A1-F6EECF244321}">
                <p14:modId xmlns:p14="http://schemas.microsoft.com/office/powerpoint/2010/main" val="558893491"/>
              </p:ext>
            </p:extLst>
          </p:nvPr>
        </p:nvGraphicFramePr>
        <p:xfrm>
          <a:off x="1917875" y="1784000"/>
          <a:ext cx="7015685" cy="4166063"/>
        </p:xfrm>
        <a:graphic>
          <a:graphicData uri="http://schemas.openxmlformats.org/drawingml/2006/chart">
            <c:chart xmlns:c="http://schemas.openxmlformats.org/drawingml/2006/chart" xmlns:r="http://schemas.openxmlformats.org/officeDocument/2006/relationships" r:id="rId2"/>
          </a:graphicData>
        </a:graphic>
      </p:graphicFrame>
      <p:pic>
        <p:nvPicPr>
          <p:cNvPr id="16" name="Grafik 15"/>
          <p:cNvPicPr>
            <a:picLocks noChangeAspect="1"/>
          </p:cNvPicPr>
          <p:nvPr/>
        </p:nvPicPr>
        <p:blipFill>
          <a:blip r:embed="rId3"/>
          <a:stretch>
            <a:fillRect/>
          </a:stretch>
        </p:blipFill>
        <p:spPr>
          <a:xfrm>
            <a:off x="264501" y="114300"/>
            <a:ext cx="1779135" cy="417328"/>
          </a:xfrm>
          <a:prstGeom prst="rect">
            <a:avLst/>
          </a:prstGeom>
        </p:spPr>
      </p:pic>
      <p:pic>
        <p:nvPicPr>
          <p:cNvPr id="22" name="Grafik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3" name="Grafik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4" name="Grafik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3662882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3114791" y="4253239"/>
            <a:ext cx="756139" cy="276999"/>
          </a:xfrm>
          <a:prstGeom prst="rect">
            <a:avLst/>
          </a:prstGeom>
          <a:noFill/>
        </p:spPr>
        <p:txBody>
          <a:bodyPr wrap="square" rtlCol="0">
            <a:spAutoFit/>
          </a:bodyPr>
          <a:lstStyle/>
          <a:p>
            <a:r>
              <a:rPr lang="de-DE" sz="1200" dirty="0" smtClean="0"/>
              <a:t>18.26</a:t>
            </a:r>
            <a:endParaRPr lang="de-DE" sz="1200" dirty="0"/>
          </a:p>
        </p:txBody>
      </p:sp>
      <p:sp>
        <p:nvSpPr>
          <p:cNvPr id="9" name="Textfeld 8"/>
          <p:cNvSpPr txBox="1"/>
          <p:nvPr/>
        </p:nvSpPr>
        <p:spPr>
          <a:xfrm>
            <a:off x="7161152" y="3674555"/>
            <a:ext cx="756139" cy="276999"/>
          </a:xfrm>
          <a:prstGeom prst="rect">
            <a:avLst/>
          </a:prstGeom>
          <a:noFill/>
        </p:spPr>
        <p:txBody>
          <a:bodyPr wrap="square" rtlCol="0">
            <a:spAutoFit/>
          </a:bodyPr>
          <a:lstStyle/>
          <a:p>
            <a:r>
              <a:rPr lang="de-DE" sz="1200" dirty="0" smtClean="0"/>
              <a:t>24.63</a:t>
            </a:r>
            <a:endParaRPr lang="de-DE" sz="1200" dirty="0"/>
          </a:p>
        </p:txBody>
      </p:sp>
      <p:sp>
        <p:nvSpPr>
          <p:cNvPr id="10" name="Textfeld 9"/>
          <p:cNvSpPr txBox="1"/>
          <p:nvPr/>
        </p:nvSpPr>
        <p:spPr>
          <a:xfrm>
            <a:off x="7923348" y="3682644"/>
            <a:ext cx="741736" cy="253916"/>
          </a:xfrm>
          <a:prstGeom prst="rect">
            <a:avLst/>
          </a:prstGeom>
          <a:noFill/>
        </p:spPr>
        <p:txBody>
          <a:bodyPr wrap="square" rtlCol="0">
            <a:spAutoFit/>
          </a:bodyPr>
          <a:lstStyle/>
          <a:p>
            <a:r>
              <a:rPr lang="de-DE" sz="1050" dirty="0" smtClean="0"/>
              <a:t>(p=.438)</a:t>
            </a:r>
            <a:endParaRPr lang="de-DE" sz="1050" dirty="0"/>
          </a:p>
        </p:txBody>
      </p:sp>
      <p:sp>
        <p:nvSpPr>
          <p:cNvPr id="17" name="Textfeld 16"/>
          <p:cNvSpPr txBox="1"/>
          <p:nvPr/>
        </p:nvSpPr>
        <p:spPr>
          <a:xfrm>
            <a:off x="3114792" y="4981797"/>
            <a:ext cx="756139" cy="276999"/>
          </a:xfrm>
          <a:prstGeom prst="rect">
            <a:avLst/>
          </a:prstGeom>
          <a:noFill/>
        </p:spPr>
        <p:txBody>
          <a:bodyPr wrap="square" rtlCol="0">
            <a:spAutoFit/>
          </a:bodyPr>
          <a:lstStyle/>
          <a:p>
            <a:r>
              <a:rPr lang="de-DE" sz="1200" dirty="0" smtClean="0"/>
              <a:t>9.56</a:t>
            </a:r>
            <a:endParaRPr lang="de-DE" sz="1200" dirty="0"/>
          </a:p>
        </p:txBody>
      </p:sp>
      <p:sp>
        <p:nvSpPr>
          <p:cNvPr id="18" name="Textfeld 17"/>
          <p:cNvSpPr txBox="1"/>
          <p:nvPr/>
        </p:nvSpPr>
        <p:spPr>
          <a:xfrm>
            <a:off x="7171382" y="3870234"/>
            <a:ext cx="756139" cy="276999"/>
          </a:xfrm>
          <a:prstGeom prst="rect">
            <a:avLst/>
          </a:prstGeom>
          <a:noFill/>
        </p:spPr>
        <p:txBody>
          <a:bodyPr wrap="square" rtlCol="0">
            <a:spAutoFit/>
          </a:bodyPr>
          <a:lstStyle/>
          <a:p>
            <a:r>
              <a:rPr lang="de-DE" sz="1200" dirty="0" smtClean="0"/>
              <a:t>24.38</a:t>
            </a:r>
            <a:endParaRPr lang="de-DE" sz="1200" dirty="0"/>
          </a:p>
        </p:txBody>
      </p:sp>
      <p:sp>
        <p:nvSpPr>
          <p:cNvPr id="19" name="Textfeld 18"/>
          <p:cNvSpPr txBox="1"/>
          <p:nvPr/>
        </p:nvSpPr>
        <p:spPr>
          <a:xfrm>
            <a:off x="7919175" y="3881775"/>
            <a:ext cx="745909" cy="253916"/>
          </a:xfrm>
          <a:prstGeom prst="rect">
            <a:avLst/>
          </a:prstGeom>
          <a:noFill/>
        </p:spPr>
        <p:txBody>
          <a:bodyPr wrap="square" rtlCol="0">
            <a:spAutoFit/>
          </a:bodyPr>
          <a:lstStyle/>
          <a:p>
            <a:r>
              <a:rPr lang="de-DE" sz="1050" dirty="0" smtClean="0"/>
              <a:t>(p=.005)</a:t>
            </a:r>
            <a:endParaRPr lang="de-DE" sz="1050" dirty="0"/>
          </a:p>
        </p:txBody>
      </p:sp>
      <p:sp>
        <p:nvSpPr>
          <p:cNvPr id="23" name="Textfeld 22"/>
          <p:cNvSpPr txBox="1"/>
          <p:nvPr/>
        </p:nvSpPr>
        <p:spPr>
          <a:xfrm>
            <a:off x="3114790" y="3520859"/>
            <a:ext cx="756139" cy="276999"/>
          </a:xfrm>
          <a:prstGeom prst="rect">
            <a:avLst/>
          </a:prstGeom>
          <a:noFill/>
        </p:spPr>
        <p:txBody>
          <a:bodyPr wrap="square" rtlCol="0">
            <a:spAutoFit/>
          </a:bodyPr>
          <a:lstStyle/>
          <a:p>
            <a:r>
              <a:rPr lang="de-DE" sz="1200" dirty="0" smtClean="0"/>
              <a:t>24.25</a:t>
            </a:r>
            <a:endParaRPr lang="de-DE" sz="1200" dirty="0"/>
          </a:p>
        </p:txBody>
      </p:sp>
      <p:sp>
        <p:nvSpPr>
          <p:cNvPr id="24" name="Textfeld 23"/>
          <p:cNvSpPr txBox="1"/>
          <p:nvPr/>
        </p:nvSpPr>
        <p:spPr>
          <a:xfrm>
            <a:off x="7171382" y="2398024"/>
            <a:ext cx="756139" cy="276999"/>
          </a:xfrm>
          <a:prstGeom prst="rect">
            <a:avLst/>
          </a:prstGeom>
          <a:noFill/>
        </p:spPr>
        <p:txBody>
          <a:bodyPr wrap="square" rtlCol="0">
            <a:spAutoFit/>
          </a:bodyPr>
          <a:lstStyle/>
          <a:p>
            <a:r>
              <a:rPr lang="de-DE" sz="1200" dirty="0" smtClean="0"/>
              <a:t>42.71</a:t>
            </a:r>
            <a:endParaRPr lang="de-DE" sz="1200" dirty="0"/>
          </a:p>
        </p:txBody>
      </p:sp>
      <p:sp>
        <p:nvSpPr>
          <p:cNvPr id="25" name="Textfeld 24"/>
          <p:cNvSpPr txBox="1"/>
          <p:nvPr/>
        </p:nvSpPr>
        <p:spPr>
          <a:xfrm>
            <a:off x="7809335" y="2383030"/>
            <a:ext cx="674795" cy="253916"/>
          </a:xfrm>
          <a:prstGeom prst="rect">
            <a:avLst/>
          </a:prstGeom>
          <a:noFill/>
        </p:spPr>
        <p:txBody>
          <a:bodyPr wrap="square" rtlCol="0">
            <a:spAutoFit/>
          </a:bodyPr>
          <a:lstStyle/>
          <a:p>
            <a:r>
              <a:rPr lang="de-DE" sz="1050" dirty="0" smtClean="0"/>
              <a:t>(p=.000)</a:t>
            </a:r>
            <a:endParaRPr lang="de-DE" sz="1050" dirty="0"/>
          </a:p>
        </p:txBody>
      </p:sp>
      <p:graphicFrame>
        <p:nvGraphicFramePr>
          <p:cNvPr id="20" name="Diagramm 19"/>
          <p:cNvGraphicFramePr>
            <a:graphicFrameLocks/>
          </p:cNvGraphicFramePr>
          <p:nvPr>
            <p:extLst>
              <p:ext uri="{D42A27DB-BD31-4B8C-83A1-F6EECF244321}">
                <p14:modId xmlns:p14="http://schemas.microsoft.com/office/powerpoint/2010/main" val="3086904746"/>
              </p:ext>
            </p:extLst>
          </p:nvPr>
        </p:nvGraphicFramePr>
        <p:xfrm>
          <a:off x="1825291" y="1974054"/>
          <a:ext cx="6982872" cy="4346357"/>
        </p:xfrm>
        <a:graphic>
          <a:graphicData uri="http://schemas.openxmlformats.org/drawingml/2006/chart">
            <c:chart xmlns:c="http://schemas.openxmlformats.org/drawingml/2006/chart" xmlns:r="http://schemas.openxmlformats.org/officeDocument/2006/relationships" r:id="rId2"/>
          </a:graphicData>
        </a:graphic>
      </p:graphicFrame>
      <p:pic>
        <p:nvPicPr>
          <p:cNvPr id="26" name="Grafik 25"/>
          <p:cNvPicPr>
            <a:picLocks noChangeAspect="1"/>
          </p:cNvPicPr>
          <p:nvPr/>
        </p:nvPicPr>
        <p:blipFill>
          <a:blip r:embed="rId3"/>
          <a:stretch>
            <a:fillRect/>
          </a:stretch>
        </p:blipFill>
        <p:spPr>
          <a:xfrm>
            <a:off x="264501" y="114300"/>
            <a:ext cx="1779135" cy="417328"/>
          </a:xfrm>
          <a:prstGeom prst="rect">
            <a:avLst/>
          </a:prstGeom>
        </p:spPr>
      </p:pic>
      <p:pic>
        <p:nvPicPr>
          <p:cNvPr id="27" name="Grafik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8" name="Grafik 2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9" name="Grafik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827897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1242" y="590146"/>
            <a:ext cx="10515600" cy="1325563"/>
          </a:xfrm>
        </p:spPr>
        <p:txBody>
          <a:bodyPr>
            <a:normAutofit/>
          </a:bodyPr>
          <a:lstStyle/>
          <a:p>
            <a:pPr algn="ctr"/>
            <a:r>
              <a:rPr lang="de-DE" sz="2800" dirty="0" smtClean="0"/>
              <a:t>Selbstwirksamkeitserwartung</a:t>
            </a:r>
            <a:endParaRPr lang="de-DE" sz="2800" dirty="0"/>
          </a:p>
        </p:txBody>
      </p:sp>
      <p:graphicFrame>
        <p:nvGraphicFramePr>
          <p:cNvPr id="4" name="Tabelle 3">
            <a:extLst>
              <a:ext uri="{FF2B5EF4-FFF2-40B4-BE49-F238E27FC236}">
                <a16:creationId xmlns:a16="http://schemas.microsoft.com/office/drawing/2014/main" id="{927F7880-5EE6-5447-B1AE-5245FEAC8042}"/>
              </a:ext>
            </a:extLst>
          </p:cNvPr>
          <p:cNvGraphicFramePr>
            <a:graphicFrameLocks noGrp="1"/>
          </p:cNvGraphicFramePr>
          <p:nvPr>
            <p:extLst>
              <p:ext uri="{D42A27DB-BD31-4B8C-83A1-F6EECF244321}">
                <p14:modId xmlns:p14="http://schemas.microsoft.com/office/powerpoint/2010/main" val="1494398572"/>
              </p:ext>
            </p:extLst>
          </p:nvPr>
        </p:nvGraphicFramePr>
        <p:xfrm>
          <a:off x="1848562" y="1679602"/>
          <a:ext cx="9751559" cy="3639473"/>
        </p:xfrm>
        <a:graphic>
          <a:graphicData uri="http://schemas.openxmlformats.org/drawingml/2006/table">
            <a:tbl>
              <a:tblPr firstRow="1" firstCol="1" bandRow="1">
                <a:tableStyleId>{0660B408-B3CF-4A94-85FC-2B1E0A45F4A2}</a:tableStyleId>
              </a:tblPr>
              <a:tblGrid>
                <a:gridCol w="3843337">
                  <a:extLst>
                    <a:ext uri="{9D8B030D-6E8A-4147-A177-3AD203B41FA5}">
                      <a16:colId xmlns:a16="http://schemas.microsoft.com/office/drawing/2014/main" val="3709468515"/>
                    </a:ext>
                  </a:extLst>
                </a:gridCol>
                <a:gridCol w="5908222">
                  <a:extLst>
                    <a:ext uri="{9D8B030D-6E8A-4147-A177-3AD203B41FA5}">
                      <a16:colId xmlns:a16="http://schemas.microsoft.com/office/drawing/2014/main" val="544317960"/>
                    </a:ext>
                  </a:extLst>
                </a:gridCol>
              </a:tblGrid>
              <a:tr h="446480">
                <a:tc>
                  <a:txBody>
                    <a:bodyPr/>
                    <a:lstStyle/>
                    <a:p>
                      <a:pPr algn="l" hangingPunct="0">
                        <a:spcBef>
                          <a:spcPts val="0"/>
                        </a:spcBef>
                        <a:spcAft>
                          <a:spcPts val="0"/>
                        </a:spcAft>
                      </a:pPr>
                      <a:endParaRPr lang="de-DE" sz="300" dirty="0">
                        <a:effectLst/>
                      </a:endParaRPr>
                    </a:p>
                    <a:p>
                      <a:pPr algn="l" hangingPunct="0">
                        <a:spcBef>
                          <a:spcPts val="0"/>
                        </a:spcBef>
                        <a:spcAft>
                          <a:spcPts val="0"/>
                        </a:spcAft>
                      </a:pPr>
                      <a:r>
                        <a:rPr lang="de-DE" sz="1600" dirty="0" smtClean="0">
                          <a:effectLst/>
                        </a:rPr>
                        <a:t>Skalen</a:t>
                      </a:r>
                      <a:endParaRPr lang="de-DE" sz="1600" dirty="0">
                        <a:effectLst/>
                      </a:endParaRPr>
                    </a:p>
                    <a:p>
                      <a:pPr algn="l" hangingPunct="0">
                        <a:spcBef>
                          <a:spcPts val="0"/>
                        </a:spcBef>
                        <a:spcAft>
                          <a:spcPts val="0"/>
                        </a:spcAft>
                      </a:pPr>
                      <a:endParaRPr lang="de-DE" sz="300" dirty="0">
                        <a:solidFill>
                          <a:schemeClr val="tx1"/>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hangingPunct="0">
                        <a:spcBef>
                          <a:spcPts val="900"/>
                        </a:spcBef>
                        <a:spcAft>
                          <a:spcPts val="900"/>
                        </a:spcAft>
                      </a:pPr>
                      <a:r>
                        <a:rPr lang="de-DE" sz="1600" dirty="0">
                          <a:effectLst/>
                        </a:rPr>
                        <a:t>Beispielitems</a:t>
                      </a:r>
                      <a:endParaRPr lang="de-DE" sz="1600" dirty="0">
                        <a:solidFill>
                          <a:schemeClr val="tx1"/>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16677632"/>
                  </a:ext>
                </a:extLst>
              </a:tr>
              <a:tr h="899641">
                <a:tc>
                  <a:txBody>
                    <a:bodyPr/>
                    <a:lstStyle/>
                    <a:p>
                      <a:pPr algn="l" hangingPunct="0">
                        <a:lnSpc>
                          <a:spcPct val="100000"/>
                        </a:lnSpc>
                        <a:spcBef>
                          <a:spcPts val="0"/>
                        </a:spcBef>
                        <a:spcAft>
                          <a:spcPts val="600"/>
                        </a:spcAft>
                      </a:pPr>
                      <a:endParaRPr lang="de-DE" sz="300" dirty="0">
                        <a:effectLst/>
                      </a:endParaRPr>
                    </a:p>
                    <a:p>
                      <a:pPr algn="l" hangingPunct="0">
                        <a:lnSpc>
                          <a:spcPct val="100000"/>
                        </a:lnSpc>
                        <a:spcBef>
                          <a:spcPts val="0"/>
                        </a:spcBef>
                        <a:spcAft>
                          <a:spcPts val="600"/>
                        </a:spcAft>
                      </a:pPr>
                      <a:r>
                        <a:rPr lang="de-DE" sz="1600" dirty="0">
                          <a:effectLst/>
                        </a:rPr>
                        <a:t>Motiviertes Lernen </a:t>
                      </a:r>
                      <a:r>
                        <a:rPr lang="de-DE" sz="1600" dirty="0" smtClean="0">
                          <a:effectLst/>
                        </a:rPr>
                        <a:t>fördern</a:t>
                      </a:r>
                      <a:br>
                        <a:rPr lang="de-DE" sz="1600" dirty="0" smtClean="0">
                          <a:effectLst/>
                        </a:rPr>
                      </a:br>
                      <a:r>
                        <a:rPr lang="de-DE" sz="1600" b="0" dirty="0" smtClean="0">
                          <a:effectLst/>
                        </a:rPr>
                        <a:t>6 </a:t>
                      </a:r>
                      <a:r>
                        <a:rPr lang="de-DE" sz="1600" b="0" dirty="0">
                          <a:effectLst/>
                        </a:rPr>
                        <a:t>Items, </a:t>
                      </a:r>
                      <a:r>
                        <a:rPr lang="el-GR" sz="1600" b="0" dirty="0" smtClean="0">
                          <a:effectLst/>
                        </a:rPr>
                        <a:t>α</a:t>
                      </a:r>
                      <a:r>
                        <a:rPr lang="de-DE" sz="1600" b="0" dirty="0" smtClean="0">
                          <a:effectLst/>
                        </a:rPr>
                        <a:t> </a:t>
                      </a:r>
                      <a:r>
                        <a:rPr lang="de-DE" sz="1600" b="0" dirty="0">
                          <a:effectLst/>
                        </a:rPr>
                        <a:t>= </a:t>
                      </a:r>
                      <a:r>
                        <a:rPr lang="de-DE" sz="1600" b="0" dirty="0" smtClean="0">
                          <a:effectLst/>
                        </a:rPr>
                        <a:t>.693</a:t>
                      </a:r>
                      <a:r>
                        <a:rPr lang="de-DE" sz="1600" dirty="0" smtClean="0">
                          <a:effectLst/>
                        </a:rPr>
                        <a:t/>
                      </a:r>
                      <a:br>
                        <a:rPr lang="de-DE" sz="1600" dirty="0" smtClean="0">
                          <a:effectLst/>
                        </a:rPr>
                      </a:br>
                      <a:r>
                        <a:rPr lang="de-DE" sz="1400" b="0" dirty="0" smtClean="0">
                          <a:effectLst/>
                        </a:rPr>
                        <a:t>Schwarzer</a:t>
                      </a:r>
                      <a:r>
                        <a:rPr lang="de-DE" sz="1400" b="0" baseline="0" dirty="0" smtClean="0">
                          <a:effectLst/>
                        </a:rPr>
                        <a:t> &amp; Schmitz (1999)</a:t>
                      </a:r>
                      <a:endParaRPr lang="de-DE" sz="1400" b="0" dirty="0" smtClean="0">
                        <a:effectLst/>
                      </a:endParaRPr>
                    </a:p>
                    <a:p>
                      <a:pPr>
                        <a:lnSpc>
                          <a:spcPct val="100000"/>
                        </a:lnSpc>
                        <a:spcBef>
                          <a:spcPts val="0"/>
                        </a:spcBef>
                        <a:spcAft>
                          <a:spcPts val="600"/>
                        </a:spcAft>
                      </a:pPr>
                      <a:endParaRPr lang="de-DE" sz="1600" dirty="0">
                        <a:effectLst/>
                      </a:endParaRPr>
                    </a:p>
                    <a:p>
                      <a:pPr marL="285750" indent="-285750">
                        <a:lnSpc>
                          <a:spcPct val="100000"/>
                        </a:lnSpc>
                        <a:spcBef>
                          <a:spcPts val="0"/>
                        </a:spcBef>
                        <a:spcAft>
                          <a:spcPts val="600"/>
                        </a:spcAft>
                        <a:buFont typeface="Symbol" pitchFamily="2" charset="2"/>
                        <a:buChar char="a"/>
                      </a:pPr>
                      <a:endParaRPr lang="de-DE" sz="300" b="0" dirty="0">
                        <a:solidFill>
                          <a:schemeClr val="tx1"/>
                        </a:solidFill>
                        <a:effectLst/>
                      </a:endParaRPr>
                    </a:p>
                  </a:txBody>
                  <a:tcPr marL="68580" marR="68580" marT="0" marB="0"/>
                </a:tc>
                <a:tc>
                  <a:txBody>
                    <a:bodyPr/>
                    <a:lstStyle/>
                    <a:p>
                      <a:pPr algn="l" hangingPunct="0">
                        <a:lnSpc>
                          <a:spcPct val="100000"/>
                        </a:lnSpc>
                        <a:spcBef>
                          <a:spcPts val="0"/>
                        </a:spcBef>
                        <a:spcAft>
                          <a:spcPts val="0"/>
                        </a:spcAft>
                      </a:pPr>
                      <a:endParaRPr lang="de-DE" sz="300" dirty="0">
                        <a:effectLst/>
                      </a:endParaRPr>
                    </a:p>
                    <a:p>
                      <a:pPr algn="l" hangingPunct="0">
                        <a:lnSpc>
                          <a:spcPct val="100000"/>
                        </a:lnSpc>
                        <a:spcBef>
                          <a:spcPts val="0"/>
                        </a:spcBef>
                        <a:spcAft>
                          <a:spcPts val="300"/>
                        </a:spcAft>
                      </a:pPr>
                      <a:r>
                        <a:rPr lang="de-DE" sz="1600" dirty="0" smtClean="0">
                          <a:effectLst/>
                        </a:rPr>
                        <a:t>„Wenn ich mich bemühe, kann ich auch nicht motivierte Schüler*innen für meinen Unterricht interessieren.“ </a:t>
                      </a:r>
                      <a:endParaRPr lang="de-DE" sz="1600" dirty="0">
                        <a:solidFill>
                          <a:schemeClr val="tx1"/>
                        </a:solidFill>
                        <a:effectLst/>
                      </a:endParaRPr>
                    </a:p>
                  </a:txBody>
                  <a:tcPr marL="68580" marR="68580" marT="0" marB="0"/>
                </a:tc>
                <a:extLst>
                  <a:ext uri="{0D108BD9-81ED-4DB2-BD59-A6C34878D82A}">
                    <a16:rowId xmlns:a16="http://schemas.microsoft.com/office/drawing/2014/main" val="222561536"/>
                  </a:ext>
                </a:extLst>
              </a:tr>
              <a:tr h="872666">
                <a:tc>
                  <a:txBody>
                    <a:bodyPr/>
                    <a:lstStyle/>
                    <a:p>
                      <a:pPr algn="l" hangingPunct="0">
                        <a:lnSpc>
                          <a:spcPct val="100000"/>
                        </a:lnSpc>
                        <a:spcBef>
                          <a:spcPts val="0"/>
                        </a:spcBef>
                        <a:spcAft>
                          <a:spcPts val="600"/>
                        </a:spcAft>
                      </a:pPr>
                      <a:endParaRPr lang="de-DE" sz="300" dirty="0">
                        <a:effectLst/>
                      </a:endParaRPr>
                    </a:p>
                    <a:p>
                      <a:pPr algn="l" hangingPunct="0">
                        <a:lnSpc>
                          <a:spcPct val="100000"/>
                        </a:lnSpc>
                        <a:spcBef>
                          <a:spcPts val="0"/>
                        </a:spcBef>
                        <a:spcAft>
                          <a:spcPts val="600"/>
                        </a:spcAft>
                      </a:pPr>
                      <a:r>
                        <a:rPr lang="de-DE" sz="1600" dirty="0">
                          <a:effectLst/>
                        </a:rPr>
                        <a:t>Kompetentes Sozialverhalten </a:t>
                      </a:r>
                      <a:r>
                        <a:rPr lang="de-DE" sz="1600" dirty="0" smtClean="0">
                          <a:effectLst/>
                        </a:rPr>
                        <a:t>fördern</a:t>
                      </a:r>
                      <a:br>
                        <a:rPr lang="de-DE" sz="1600" dirty="0" smtClean="0">
                          <a:effectLst/>
                        </a:rPr>
                      </a:br>
                      <a:r>
                        <a:rPr lang="de-DE" sz="1600" b="0" dirty="0" smtClean="0">
                          <a:effectLst/>
                        </a:rPr>
                        <a:t>6 </a:t>
                      </a:r>
                      <a:r>
                        <a:rPr lang="de-DE" sz="1600" b="0" dirty="0">
                          <a:effectLst/>
                        </a:rPr>
                        <a:t>Items, </a:t>
                      </a:r>
                      <a:r>
                        <a:rPr lang="el-GR" sz="1600" b="0" dirty="0" smtClean="0">
                          <a:effectLst/>
                        </a:rPr>
                        <a:t>α</a:t>
                      </a:r>
                      <a:r>
                        <a:rPr lang="de-DE" sz="1600" b="0" dirty="0" smtClean="0">
                          <a:effectLst/>
                        </a:rPr>
                        <a:t> </a:t>
                      </a:r>
                      <a:r>
                        <a:rPr lang="de-DE" sz="1600" b="0" dirty="0">
                          <a:effectLst/>
                        </a:rPr>
                        <a:t>= .</a:t>
                      </a:r>
                      <a:r>
                        <a:rPr lang="de-DE" sz="1600" b="0" dirty="0" smtClean="0">
                          <a:effectLst/>
                        </a:rPr>
                        <a:t>670</a:t>
                      </a:r>
                      <a:br>
                        <a:rPr lang="de-DE" sz="1600" b="0" dirty="0" smtClean="0">
                          <a:effectLst/>
                        </a:rPr>
                      </a:br>
                      <a:r>
                        <a:rPr lang="de-DE" sz="1400" b="0" dirty="0" smtClean="0">
                          <a:effectLst/>
                        </a:rPr>
                        <a:t>Jerusalem &amp; </a:t>
                      </a:r>
                      <a:r>
                        <a:rPr lang="de-DE" sz="1400" b="0" dirty="0" err="1" smtClean="0">
                          <a:effectLst/>
                        </a:rPr>
                        <a:t>Drössler</a:t>
                      </a:r>
                      <a:r>
                        <a:rPr lang="de-DE" sz="1400" b="0" dirty="0" smtClean="0">
                          <a:effectLst/>
                        </a:rPr>
                        <a:t> (2007)</a:t>
                      </a:r>
                      <a:endParaRPr lang="de-DE" sz="1400" b="0" dirty="0">
                        <a:effectLst/>
                      </a:endParaRPr>
                    </a:p>
                    <a:p>
                      <a:pPr marL="285750" indent="-285750" algn="l" hangingPunct="0">
                        <a:lnSpc>
                          <a:spcPct val="100000"/>
                        </a:lnSpc>
                        <a:spcBef>
                          <a:spcPts val="0"/>
                        </a:spcBef>
                        <a:spcAft>
                          <a:spcPts val="600"/>
                        </a:spcAft>
                        <a:buFont typeface="Symbol" pitchFamily="2" charset="2"/>
                        <a:buChar char="a"/>
                      </a:pPr>
                      <a:endParaRPr lang="de-DE" sz="300" b="0" dirty="0">
                        <a:solidFill>
                          <a:schemeClr val="tx1"/>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tc>
                <a:tc>
                  <a:txBody>
                    <a:bodyPr/>
                    <a:lstStyle/>
                    <a:p>
                      <a:pPr algn="l" hangingPunct="0">
                        <a:lnSpc>
                          <a:spcPct val="100000"/>
                        </a:lnSpc>
                        <a:spcBef>
                          <a:spcPts val="0"/>
                        </a:spcBef>
                        <a:spcAft>
                          <a:spcPts val="0"/>
                        </a:spcAft>
                      </a:pPr>
                      <a:endParaRPr lang="de-DE" sz="300" dirty="0">
                        <a:effectLst/>
                      </a:endParaRPr>
                    </a:p>
                    <a:p>
                      <a:pPr algn="l" hangingPunct="0">
                        <a:lnSpc>
                          <a:spcPct val="100000"/>
                        </a:lnSpc>
                        <a:spcBef>
                          <a:spcPts val="0"/>
                        </a:spcBef>
                        <a:spcAft>
                          <a:spcPts val="300"/>
                        </a:spcAft>
                      </a:pPr>
                      <a:r>
                        <a:rPr lang="de-DE" sz="1600" dirty="0">
                          <a:effectLst/>
                        </a:rPr>
                        <a:t>„Auch unter schwierigen Bedingungen können die </a:t>
                      </a:r>
                      <a:r>
                        <a:rPr lang="de-DE" sz="1600" dirty="0" smtClean="0">
                          <a:effectLst/>
                        </a:rPr>
                        <a:t>Schüler*innen </a:t>
                      </a:r>
                      <a:r>
                        <a:rPr lang="de-DE" sz="1600" dirty="0">
                          <a:effectLst/>
                        </a:rPr>
                        <a:t>in meinem Unterricht soziale Fertigkeiten erproben.“ </a:t>
                      </a:r>
                      <a:endParaRPr lang="de-DE" sz="1600" dirty="0">
                        <a:solidFill>
                          <a:schemeClr val="tx1"/>
                        </a:solidFill>
                        <a:effectLst/>
                      </a:endParaRPr>
                    </a:p>
                  </a:txBody>
                  <a:tcPr marL="68580" marR="68580" marT="0" marB="0"/>
                </a:tc>
                <a:extLst>
                  <a:ext uri="{0D108BD9-81ED-4DB2-BD59-A6C34878D82A}">
                    <a16:rowId xmlns:a16="http://schemas.microsoft.com/office/drawing/2014/main" val="455341178"/>
                  </a:ext>
                </a:extLst>
              </a:tr>
              <a:tr h="983193">
                <a:tc>
                  <a:txBody>
                    <a:bodyPr/>
                    <a:lstStyle/>
                    <a:p>
                      <a:pPr algn="l" hangingPunct="0">
                        <a:lnSpc>
                          <a:spcPct val="100000"/>
                        </a:lnSpc>
                        <a:spcBef>
                          <a:spcPts val="0"/>
                        </a:spcBef>
                        <a:spcAft>
                          <a:spcPts val="600"/>
                        </a:spcAft>
                      </a:pPr>
                      <a:endParaRPr lang="de-DE" sz="300" dirty="0">
                        <a:effectLst/>
                      </a:endParaRPr>
                    </a:p>
                    <a:p>
                      <a:pPr algn="l" hangingPunct="0">
                        <a:lnSpc>
                          <a:spcPct val="100000"/>
                        </a:lnSpc>
                        <a:spcBef>
                          <a:spcPts val="0"/>
                        </a:spcBef>
                        <a:spcAft>
                          <a:spcPts val="600"/>
                        </a:spcAft>
                      </a:pPr>
                      <a:r>
                        <a:rPr lang="de-DE" sz="1600" dirty="0">
                          <a:effectLst/>
                        </a:rPr>
                        <a:t>Bewegungskompetenz </a:t>
                      </a:r>
                      <a:r>
                        <a:rPr lang="de-DE" sz="1600" dirty="0" smtClean="0">
                          <a:effectLst/>
                        </a:rPr>
                        <a:t>fördern</a:t>
                      </a:r>
                      <a:br>
                        <a:rPr lang="de-DE" sz="1600" dirty="0" smtClean="0">
                          <a:effectLst/>
                        </a:rPr>
                      </a:br>
                      <a:r>
                        <a:rPr lang="de-DE" sz="1600" b="0" dirty="0" smtClean="0">
                          <a:effectLst/>
                        </a:rPr>
                        <a:t>13 </a:t>
                      </a:r>
                      <a:r>
                        <a:rPr lang="de-DE" sz="1600" b="0" dirty="0">
                          <a:effectLst/>
                        </a:rPr>
                        <a:t>Items, </a:t>
                      </a:r>
                      <a:r>
                        <a:rPr lang="el-GR" sz="1600" b="0" dirty="0" smtClean="0">
                          <a:effectLst/>
                        </a:rPr>
                        <a:t>α</a:t>
                      </a:r>
                      <a:r>
                        <a:rPr lang="de-DE" sz="1600" b="0" dirty="0" smtClean="0">
                          <a:effectLst/>
                        </a:rPr>
                        <a:t> </a:t>
                      </a:r>
                      <a:r>
                        <a:rPr lang="de-DE" sz="1600" b="0" dirty="0">
                          <a:effectLst/>
                        </a:rPr>
                        <a:t>= .</a:t>
                      </a:r>
                      <a:r>
                        <a:rPr lang="de-DE" sz="1600" b="0" dirty="0" smtClean="0">
                          <a:effectLst/>
                        </a:rPr>
                        <a:t>711</a:t>
                      </a:r>
                      <a:endParaRPr lang="de-DE" sz="1600" b="0" dirty="0">
                        <a:effectLst/>
                      </a:endParaRPr>
                    </a:p>
                    <a:p>
                      <a:pPr marL="285750" indent="-285750" algn="l" hangingPunct="0">
                        <a:lnSpc>
                          <a:spcPct val="100000"/>
                        </a:lnSpc>
                        <a:spcBef>
                          <a:spcPts val="0"/>
                        </a:spcBef>
                        <a:spcAft>
                          <a:spcPts val="600"/>
                        </a:spcAft>
                        <a:buFont typeface="Symbol" pitchFamily="2" charset="2"/>
                        <a:buChar char="a"/>
                      </a:pPr>
                      <a:endParaRPr lang="de-DE" sz="300" b="0" dirty="0">
                        <a:solidFill>
                          <a:schemeClr val="tx1"/>
                        </a:solidFill>
                        <a:effectLst/>
                        <a:latin typeface="Helvetica" pitchFamily="2"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0000"/>
                        </a:lnSpc>
                        <a:spcBef>
                          <a:spcPts val="0"/>
                        </a:spcBef>
                        <a:spcAft>
                          <a:spcPts val="0"/>
                        </a:spcAft>
                      </a:pPr>
                      <a:endParaRPr lang="de-DE" sz="300" dirty="0">
                        <a:effectLst/>
                      </a:endParaRPr>
                    </a:p>
                    <a:p>
                      <a:pPr>
                        <a:lnSpc>
                          <a:spcPct val="100000"/>
                        </a:lnSpc>
                        <a:spcBef>
                          <a:spcPts val="0"/>
                        </a:spcBef>
                        <a:spcAft>
                          <a:spcPts val="300"/>
                        </a:spcAft>
                      </a:pPr>
                      <a:r>
                        <a:rPr lang="de-DE" sz="1600" dirty="0">
                          <a:effectLst/>
                        </a:rPr>
                        <a:t>„Ich kann zu unterschiedlichsten Themen Bewegungsaufgaben stellen, die alle Schüler*innen zum Lernen veranlassen.“</a:t>
                      </a:r>
                    </a:p>
                    <a:p>
                      <a:pPr>
                        <a:lnSpc>
                          <a:spcPct val="100000"/>
                        </a:lnSpc>
                        <a:spcBef>
                          <a:spcPts val="0"/>
                        </a:spcBef>
                        <a:spcAft>
                          <a:spcPts val="300"/>
                        </a:spcAft>
                      </a:pPr>
                      <a:endParaRPr lang="de-DE" sz="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3330114"/>
                  </a:ext>
                </a:extLst>
              </a:tr>
            </a:tbl>
          </a:graphicData>
        </a:graphic>
      </p:graphicFrame>
      <p:pic>
        <p:nvPicPr>
          <p:cNvPr id="9" name="Grafik 8"/>
          <p:cNvPicPr>
            <a:picLocks noChangeAspect="1"/>
          </p:cNvPicPr>
          <p:nvPr/>
        </p:nvPicPr>
        <p:blipFill>
          <a:blip r:embed="rId2"/>
          <a:stretch>
            <a:fillRect/>
          </a:stretch>
        </p:blipFill>
        <p:spPr>
          <a:xfrm>
            <a:off x="264501" y="114300"/>
            <a:ext cx="1779135" cy="417328"/>
          </a:xfrm>
          <a:prstGeom prst="rect">
            <a:avLst/>
          </a:prstGeom>
        </p:spPr>
      </p:pic>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1" name="Grafik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2" name="Grafik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3367518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8735" y="1542055"/>
            <a:ext cx="2173941" cy="1015663"/>
          </a:xfrm>
          <a:prstGeom prst="rect">
            <a:avLst/>
          </a:prstGeom>
          <a:noFill/>
        </p:spPr>
        <p:txBody>
          <a:bodyPr wrap="square" rtlCol="0">
            <a:spAutoFit/>
          </a:bodyPr>
          <a:lstStyle/>
          <a:p>
            <a:r>
              <a:rPr lang="de-DE" sz="1200" i="1" dirty="0" smtClean="0"/>
              <a:t>Vier-stufige </a:t>
            </a:r>
            <a:r>
              <a:rPr lang="de-DE" sz="1200" i="1" dirty="0" err="1" smtClean="0"/>
              <a:t>Likert</a:t>
            </a:r>
            <a:r>
              <a:rPr lang="de-DE" sz="1200" i="1" dirty="0" smtClean="0"/>
              <a:t>-Skala</a:t>
            </a:r>
          </a:p>
          <a:p>
            <a:r>
              <a:rPr lang="de-DE" sz="1200" i="1" dirty="0" smtClean="0"/>
              <a:t>4: stimme zu</a:t>
            </a:r>
          </a:p>
          <a:p>
            <a:r>
              <a:rPr lang="de-DE" sz="1200" i="1" dirty="0" smtClean="0"/>
              <a:t>3 stimme eher zu</a:t>
            </a:r>
          </a:p>
          <a:p>
            <a:r>
              <a:rPr lang="de-DE" sz="1200" i="1" dirty="0" smtClean="0"/>
              <a:t>2: stimme eher nicht zu</a:t>
            </a:r>
          </a:p>
          <a:p>
            <a:r>
              <a:rPr lang="de-DE" sz="1200" i="1" dirty="0" smtClean="0"/>
              <a:t>1: stimme nicht zu</a:t>
            </a:r>
            <a:endParaRPr lang="de-DE" sz="1200" i="1" dirty="0"/>
          </a:p>
        </p:txBody>
      </p:sp>
      <p:graphicFrame>
        <p:nvGraphicFramePr>
          <p:cNvPr id="12" name="Diagramm 11"/>
          <p:cNvGraphicFramePr>
            <a:graphicFrameLocks/>
          </p:cNvGraphicFramePr>
          <p:nvPr>
            <p:extLst>
              <p:ext uri="{D42A27DB-BD31-4B8C-83A1-F6EECF244321}">
                <p14:modId xmlns:p14="http://schemas.microsoft.com/office/powerpoint/2010/main" val="4042723086"/>
              </p:ext>
            </p:extLst>
          </p:nvPr>
        </p:nvGraphicFramePr>
        <p:xfrm>
          <a:off x="1617785" y="1185706"/>
          <a:ext cx="9334918" cy="4672484"/>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feld 14"/>
          <p:cNvSpPr txBox="1"/>
          <p:nvPr/>
        </p:nvSpPr>
        <p:spPr>
          <a:xfrm>
            <a:off x="6134112" y="2159019"/>
            <a:ext cx="864158" cy="276999"/>
          </a:xfrm>
          <a:prstGeom prst="rect">
            <a:avLst/>
          </a:prstGeom>
          <a:noFill/>
        </p:spPr>
        <p:txBody>
          <a:bodyPr wrap="square" rtlCol="0">
            <a:spAutoFit/>
          </a:bodyPr>
          <a:lstStyle/>
          <a:p>
            <a:r>
              <a:rPr lang="de-DE" sz="1200" dirty="0"/>
              <a:t>p</a:t>
            </a:r>
            <a:r>
              <a:rPr lang="de-DE" sz="1200" dirty="0" smtClean="0"/>
              <a:t>=.014</a:t>
            </a:r>
            <a:endParaRPr lang="de-DE" sz="1200" dirty="0"/>
          </a:p>
        </p:txBody>
      </p:sp>
      <p:sp>
        <p:nvSpPr>
          <p:cNvPr id="16" name="Textfeld 15"/>
          <p:cNvSpPr txBox="1"/>
          <p:nvPr/>
        </p:nvSpPr>
        <p:spPr>
          <a:xfrm>
            <a:off x="9040394" y="2246226"/>
            <a:ext cx="864158" cy="276999"/>
          </a:xfrm>
          <a:prstGeom prst="rect">
            <a:avLst/>
          </a:prstGeom>
          <a:noFill/>
        </p:spPr>
        <p:txBody>
          <a:bodyPr wrap="square" rtlCol="0">
            <a:spAutoFit/>
          </a:bodyPr>
          <a:lstStyle/>
          <a:p>
            <a:r>
              <a:rPr lang="de-DE" sz="1200" dirty="0"/>
              <a:t>p</a:t>
            </a:r>
            <a:r>
              <a:rPr lang="de-DE" sz="1200" dirty="0" smtClean="0"/>
              <a:t>=.011</a:t>
            </a:r>
            <a:endParaRPr lang="de-DE" sz="1200" dirty="0"/>
          </a:p>
        </p:txBody>
      </p:sp>
      <p:sp>
        <p:nvSpPr>
          <p:cNvPr id="18" name="Textfeld 17"/>
          <p:cNvSpPr txBox="1"/>
          <p:nvPr/>
        </p:nvSpPr>
        <p:spPr>
          <a:xfrm>
            <a:off x="3227830" y="2280719"/>
            <a:ext cx="864158" cy="276999"/>
          </a:xfrm>
          <a:prstGeom prst="rect">
            <a:avLst/>
          </a:prstGeom>
          <a:noFill/>
        </p:spPr>
        <p:txBody>
          <a:bodyPr wrap="square" rtlCol="0">
            <a:spAutoFit/>
          </a:bodyPr>
          <a:lstStyle/>
          <a:p>
            <a:r>
              <a:rPr lang="de-DE" sz="1200" dirty="0"/>
              <a:t>p</a:t>
            </a:r>
            <a:r>
              <a:rPr lang="de-DE" sz="1200" dirty="0" smtClean="0"/>
              <a:t>=.005</a:t>
            </a:r>
            <a:endParaRPr lang="de-DE" sz="1200" dirty="0"/>
          </a:p>
        </p:txBody>
      </p:sp>
      <p:cxnSp>
        <p:nvCxnSpPr>
          <p:cNvPr id="28" name="Gewinkelter Verbinder 27"/>
          <p:cNvCxnSpPr/>
          <p:nvPr/>
        </p:nvCxnSpPr>
        <p:spPr>
          <a:xfrm rot="5400000" flipH="1" flipV="1">
            <a:off x="3346221" y="2846003"/>
            <a:ext cx="436555" cy="391885"/>
          </a:xfrm>
          <a:prstGeom prst="bentConnector3">
            <a:avLst>
              <a:gd name="adj1" fmla="val 137466"/>
            </a:avLst>
          </a:prstGeom>
          <a:ln>
            <a:solidFill>
              <a:srgbClr val="CC66FF"/>
            </a:solidFill>
          </a:ln>
        </p:spPr>
        <p:style>
          <a:lnRef idx="1">
            <a:schemeClr val="accent1"/>
          </a:lnRef>
          <a:fillRef idx="0">
            <a:schemeClr val="accent1"/>
          </a:fillRef>
          <a:effectRef idx="0">
            <a:schemeClr val="accent1"/>
          </a:effectRef>
          <a:fontRef idx="minor">
            <a:schemeClr val="tx1"/>
          </a:fontRef>
        </p:style>
      </p:cxnSp>
      <p:cxnSp>
        <p:nvCxnSpPr>
          <p:cNvPr id="32" name="Gewinkelter Verbinder 31"/>
          <p:cNvCxnSpPr/>
          <p:nvPr/>
        </p:nvCxnSpPr>
        <p:spPr>
          <a:xfrm rot="5400000" flipH="1" flipV="1">
            <a:off x="6151971" y="2634473"/>
            <a:ext cx="436555" cy="391885"/>
          </a:xfrm>
          <a:prstGeom prst="bentConnector3">
            <a:avLst>
              <a:gd name="adj1" fmla="val 137466"/>
            </a:avLst>
          </a:prstGeom>
          <a:ln>
            <a:solidFill>
              <a:srgbClr val="CC66FF"/>
            </a:solidFill>
          </a:ln>
        </p:spPr>
        <p:style>
          <a:lnRef idx="1">
            <a:schemeClr val="accent1"/>
          </a:lnRef>
          <a:fillRef idx="0">
            <a:schemeClr val="accent1"/>
          </a:fillRef>
          <a:effectRef idx="0">
            <a:schemeClr val="accent1"/>
          </a:effectRef>
          <a:fontRef idx="minor">
            <a:schemeClr val="tx1"/>
          </a:fontRef>
        </p:style>
      </p:cxnSp>
      <p:cxnSp>
        <p:nvCxnSpPr>
          <p:cNvPr id="33" name="Gewinkelter Verbinder 32"/>
          <p:cNvCxnSpPr/>
          <p:nvPr/>
        </p:nvCxnSpPr>
        <p:spPr>
          <a:xfrm rot="5400000" flipH="1" flipV="1">
            <a:off x="9119209" y="2768588"/>
            <a:ext cx="436555" cy="391885"/>
          </a:xfrm>
          <a:prstGeom prst="bentConnector3">
            <a:avLst>
              <a:gd name="adj1" fmla="val 137466"/>
            </a:avLst>
          </a:prstGeom>
          <a:ln>
            <a:solidFill>
              <a:srgbClr val="CC66FF"/>
            </a:solidFill>
          </a:ln>
        </p:spPr>
        <p:style>
          <a:lnRef idx="1">
            <a:schemeClr val="accent1"/>
          </a:lnRef>
          <a:fillRef idx="0">
            <a:schemeClr val="accent1"/>
          </a:fillRef>
          <a:effectRef idx="0">
            <a:schemeClr val="accent1"/>
          </a:effectRef>
          <a:fontRef idx="minor">
            <a:schemeClr val="tx1"/>
          </a:fontRef>
        </p:style>
      </p:cxnSp>
      <p:pic>
        <p:nvPicPr>
          <p:cNvPr id="17" name="Grafik 16"/>
          <p:cNvPicPr>
            <a:picLocks noChangeAspect="1"/>
          </p:cNvPicPr>
          <p:nvPr/>
        </p:nvPicPr>
        <p:blipFill>
          <a:blip r:embed="rId3"/>
          <a:stretch>
            <a:fillRect/>
          </a:stretch>
        </p:blipFill>
        <p:spPr>
          <a:xfrm>
            <a:off x="264501" y="114300"/>
            <a:ext cx="1779135" cy="417328"/>
          </a:xfrm>
          <a:prstGeom prst="rect">
            <a:avLst/>
          </a:prstGeom>
        </p:spPr>
      </p:pic>
      <p:pic>
        <p:nvPicPr>
          <p:cNvPr id="19" name="Grafik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0" name="Grafik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1" name="Grafik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7058232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3691511" y="2642865"/>
            <a:ext cx="756139" cy="276999"/>
          </a:xfrm>
          <a:prstGeom prst="rect">
            <a:avLst/>
          </a:prstGeom>
          <a:noFill/>
        </p:spPr>
        <p:txBody>
          <a:bodyPr wrap="square" rtlCol="0">
            <a:spAutoFit/>
          </a:bodyPr>
          <a:lstStyle/>
          <a:p>
            <a:r>
              <a:rPr lang="de-DE" sz="1200" dirty="0" smtClean="0"/>
              <a:t>2.91</a:t>
            </a:r>
            <a:endParaRPr lang="de-DE" sz="1200" dirty="0"/>
          </a:p>
        </p:txBody>
      </p:sp>
      <p:sp>
        <p:nvSpPr>
          <p:cNvPr id="8" name="Textfeld 7"/>
          <p:cNvSpPr txBox="1"/>
          <p:nvPr/>
        </p:nvSpPr>
        <p:spPr>
          <a:xfrm>
            <a:off x="8041980" y="2371512"/>
            <a:ext cx="756139" cy="276999"/>
          </a:xfrm>
          <a:prstGeom prst="rect">
            <a:avLst/>
          </a:prstGeom>
          <a:noFill/>
        </p:spPr>
        <p:txBody>
          <a:bodyPr wrap="square" rtlCol="0">
            <a:spAutoFit/>
          </a:bodyPr>
          <a:lstStyle/>
          <a:p>
            <a:r>
              <a:rPr lang="de-DE" sz="1200" dirty="0" smtClean="0"/>
              <a:t>3.01</a:t>
            </a:r>
            <a:endParaRPr lang="de-DE" sz="1200" dirty="0"/>
          </a:p>
        </p:txBody>
      </p:sp>
      <p:sp>
        <p:nvSpPr>
          <p:cNvPr id="12" name="Textfeld 11"/>
          <p:cNvSpPr txBox="1"/>
          <p:nvPr/>
        </p:nvSpPr>
        <p:spPr>
          <a:xfrm>
            <a:off x="8433383" y="2365366"/>
            <a:ext cx="756139" cy="276999"/>
          </a:xfrm>
          <a:prstGeom prst="rect">
            <a:avLst/>
          </a:prstGeom>
          <a:noFill/>
        </p:spPr>
        <p:txBody>
          <a:bodyPr wrap="square" rtlCol="0">
            <a:spAutoFit/>
          </a:bodyPr>
          <a:lstStyle/>
          <a:p>
            <a:r>
              <a:rPr lang="de-DE" sz="1200" dirty="0" smtClean="0"/>
              <a:t>(p=.241)</a:t>
            </a:r>
            <a:endParaRPr lang="de-DE" sz="1200" dirty="0"/>
          </a:p>
        </p:txBody>
      </p:sp>
      <p:sp>
        <p:nvSpPr>
          <p:cNvPr id="13" name="Textfeld 12"/>
          <p:cNvSpPr txBox="1"/>
          <p:nvPr/>
        </p:nvSpPr>
        <p:spPr>
          <a:xfrm>
            <a:off x="3691512" y="2940975"/>
            <a:ext cx="756139" cy="276999"/>
          </a:xfrm>
          <a:prstGeom prst="rect">
            <a:avLst/>
          </a:prstGeom>
          <a:noFill/>
        </p:spPr>
        <p:txBody>
          <a:bodyPr wrap="square" rtlCol="0">
            <a:spAutoFit/>
          </a:bodyPr>
          <a:lstStyle/>
          <a:p>
            <a:r>
              <a:rPr lang="de-DE" sz="1200" dirty="0" smtClean="0"/>
              <a:t>2.76</a:t>
            </a:r>
            <a:endParaRPr lang="de-DE" sz="1200" dirty="0"/>
          </a:p>
        </p:txBody>
      </p:sp>
      <p:sp>
        <p:nvSpPr>
          <p:cNvPr id="14" name="Textfeld 13"/>
          <p:cNvSpPr txBox="1"/>
          <p:nvPr/>
        </p:nvSpPr>
        <p:spPr>
          <a:xfrm>
            <a:off x="8068647" y="2636221"/>
            <a:ext cx="756139" cy="276999"/>
          </a:xfrm>
          <a:prstGeom prst="rect">
            <a:avLst/>
          </a:prstGeom>
          <a:noFill/>
        </p:spPr>
        <p:txBody>
          <a:bodyPr wrap="square" rtlCol="0">
            <a:spAutoFit/>
          </a:bodyPr>
          <a:lstStyle/>
          <a:p>
            <a:r>
              <a:rPr lang="de-DE" sz="1200" dirty="0" smtClean="0"/>
              <a:t>2.93</a:t>
            </a:r>
            <a:endParaRPr lang="de-DE" sz="1200" dirty="0"/>
          </a:p>
        </p:txBody>
      </p:sp>
      <p:sp>
        <p:nvSpPr>
          <p:cNvPr id="15" name="Textfeld 14"/>
          <p:cNvSpPr txBox="1"/>
          <p:nvPr/>
        </p:nvSpPr>
        <p:spPr>
          <a:xfrm>
            <a:off x="8457019" y="2636220"/>
            <a:ext cx="756139" cy="276999"/>
          </a:xfrm>
          <a:prstGeom prst="rect">
            <a:avLst/>
          </a:prstGeom>
          <a:noFill/>
        </p:spPr>
        <p:txBody>
          <a:bodyPr wrap="square" rtlCol="0">
            <a:spAutoFit/>
          </a:bodyPr>
          <a:lstStyle/>
          <a:p>
            <a:r>
              <a:rPr lang="de-DE" sz="1200" dirty="0" smtClean="0"/>
              <a:t>(p=.084)</a:t>
            </a:r>
            <a:endParaRPr lang="de-DE" sz="1200" dirty="0"/>
          </a:p>
        </p:txBody>
      </p:sp>
      <p:sp>
        <p:nvSpPr>
          <p:cNvPr id="19" name="Textfeld 18"/>
          <p:cNvSpPr txBox="1"/>
          <p:nvPr/>
        </p:nvSpPr>
        <p:spPr>
          <a:xfrm>
            <a:off x="3691511" y="2371513"/>
            <a:ext cx="756139" cy="276999"/>
          </a:xfrm>
          <a:prstGeom prst="rect">
            <a:avLst/>
          </a:prstGeom>
          <a:noFill/>
        </p:spPr>
        <p:txBody>
          <a:bodyPr wrap="square" rtlCol="0">
            <a:spAutoFit/>
          </a:bodyPr>
          <a:lstStyle/>
          <a:p>
            <a:r>
              <a:rPr lang="de-DE" sz="1200" dirty="0" smtClean="0"/>
              <a:t>2.94</a:t>
            </a:r>
            <a:endParaRPr lang="de-DE" sz="1200" dirty="0"/>
          </a:p>
        </p:txBody>
      </p:sp>
      <p:sp>
        <p:nvSpPr>
          <p:cNvPr id="20" name="Textfeld 19"/>
          <p:cNvSpPr txBox="1"/>
          <p:nvPr/>
        </p:nvSpPr>
        <p:spPr>
          <a:xfrm>
            <a:off x="8041979" y="2106803"/>
            <a:ext cx="756139" cy="276999"/>
          </a:xfrm>
          <a:prstGeom prst="rect">
            <a:avLst/>
          </a:prstGeom>
          <a:noFill/>
        </p:spPr>
        <p:txBody>
          <a:bodyPr wrap="square" rtlCol="0">
            <a:spAutoFit/>
          </a:bodyPr>
          <a:lstStyle/>
          <a:p>
            <a:r>
              <a:rPr lang="de-DE" sz="1200" dirty="0" smtClean="0"/>
              <a:t>3.11</a:t>
            </a:r>
            <a:endParaRPr lang="de-DE" sz="1200" dirty="0"/>
          </a:p>
        </p:txBody>
      </p:sp>
      <p:sp>
        <p:nvSpPr>
          <p:cNvPr id="21" name="Textfeld 20"/>
          <p:cNvSpPr txBox="1"/>
          <p:nvPr/>
        </p:nvSpPr>
        <p:spPr>
          <a:xfrm>
            <a:off x="8457018" y="2091440"/>
            <a:ext cx="756139" cy="276999"/>
          </a:xfrm>
          <a:prstGeom prst="rect">
            <a:avLst/>
          </a:prstGeom>
          <a:noFill/>
        </p:spPr>
        <p:txBody>
          <a:bodyPr wrap="square" rtlCol="0">
            <a:spAutoFit/>
          </a:bodyPr>
          <a:lstStyle/>
          <a:p>
            <a:r>
              <a:rPr lang="de-DE" sz="1200" dirty="0" smtClean="0"/>
              <a:t>(p=.084)</a:t>
            </a:r>
            <a:endParaRPr lang="de-DE" sz="1200" dirty="0"/>
          </a:p>
        </p:txBody>
      </p:sp>
      <p:graphicFrame>
        <p:nvGraphicFramePr>
          <p:cNvPr id="16" name="Diagramm 15"/>
          <p:cNvGraphicFramePr>
            <a:graphicFrameLocks/>
          </p:cNvGraphicFramePr>
          <p:nvPr>
            <p:extLst>
              <p:ext uri="{D42A27DB-BD31-4B8C-83A1-F6EECF244321}">
                <p14:modId xmlns:p14="http://schemas.microsoft.com/office/powerpoint/2010/main" val="2736510218"/>
              </p:ext>
            </p:extLst>
          </p:nvPr>
        </p:nvGraphicFramePr>
        <p:xfrm>
          <a:off x="1763411" y="1371174"/>
          <a:ext cx="8153590" cy="4907985"/>
        </p:xfrm>
        <a:graphic>
          <a:graphicData uri="http://schemas.openxmlformats.org/drawingml/2006/chart">
            <c:chart xmlns:c="http://schemas.openxmlformats.org/drawingml/2006/chart" xmlns:r="http://schemas.openxmlformats.org/officeDocument/2006/relationships" r:id="rId2"/>
          </a:graphicData>
        </a:graphic>
      </p:graphicFrame>
      <p:pic>
        <p:nvPicPr>
          <p:cNvPr id="22" name="Grafik 21"/>
          <p:cNvPicPr>
            <a:picLocks noChangeAspect="1"/>
          </p:cNvPicPr>
          <p:nvPr/>
        </p:nvPicPr>
        <p:blipFill>
          <a:blip r:embed="rId3"/>
          <a:stretch>
            <a:fillRect/>
          </a:stretch>
        </p:blipFill>
        <p:spPr>
          <a:xfrm>
            <a:off x="264501" y="114300"/>
            <a:ext cx="1779135" cy="417328"/>
          </a:xfrm>
          <a:prstGeom prst="rect">
            <a:avLst/>
          </a:prstGeom>
        </p:spPr>
      </p:pic>
      <p:pic>
        <p:nvPicPr>
          <p:cNvPr id="23" name="Grafik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4" name="Grafik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5" name="Grafik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2518844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2465088" y="2436451"/>
            <a:ext cx="756139" cy="276999"/>
          </a:xfrm>
          <a:prstGeom prst="rect">
            <a:avLst/>
          </a:prstGeom>
          <a:noFill/>
        </p:spPr>
        <p:txBody>
          <a:bodyPr wrap="square" rtlCol="0">
            <a:spAutoFit/>
          </a:bodyPr>
          <a:lstStyle/>
          <a:p>
            <a:r>
              <a:rPr lang="de-DE" sz="1200" dirty="0" smtClean="0"/>
              <a:t>3.12</a:t>
            </a:r>
            <a:endParaRPr lang="de-DE" sz="1200" dirty="0"/>
          </a:p>
        </p:txBody>
      </p:sp>
      <p:sp>
        <p:nvSpPr>
          <p:cNvPr id="9" name="Textfeld 8"/>
          <p:cNvSpPr txBox="1"/>
          <p:nvPr/>
        </p:nvSpPr>
        <p:spPr>
          <a:xfrm>
            <a:off x="6245496" y="2513592"/>
            <a:ext cx="756139" cy="276999"/>
          </a:xfrm>
          <a:prstGeom prst="rect">
            <a:avLst/>
          </a:prstGeom>
          <a:noFill/>
        </p:spPr>
        <p:txBody>
          <a:bodyPr wrap="square" rtlCol="0">
            <a:spAutoFit/>
          </a:bodyPr>
          <a:lstStyle/>
          <a:p>
            <a:r>
              <a:rPr lang="de-DE" sz="1200" dirty="0" smtClean="0"/>
              <a:t>3.04</a:t>
            </a:r>
            <a:endParaRPr lang="de-DE" sz="1200" dirty="0"/>
          </a:p>
        </p:txBody>
      </p:sp>
      <p:sp>
        <p:nvSpPr>
          <p:cNvPr id="13" name="Textfeld 12"/>
          <p:cNvSpPr txBox="1"/>
          <p:nvPr/>
        </p:nvSpPr>
        <p:spPr>
          <a:xfrm>
            <a:off x="6623564" y="2501453"/>
            <a:ext cx="756139" cy="276999"/>
          </a:xfrm>
          <a:prstGeom prst="rect">
            <a:avLst/>
          </a:prstGeom>
          <a:noFill/>
        </p:spPr>
        <p:txBody>
          <a:bodyPr wrap="square" rtlCol="0">
            <a:spAutoFit/>
          </a:bodyPr>
          <a:lstStyle/>
          <a:p>
            <a:r>
              <a:rPr lang="de-DE" sz="1200" dirty="0" smtClean="0"/>
              <a:t>(p=.416)</a:t>
            </a:r>
            <a:endParaRPr lang="de-DE" sz="1200" dirty="0"/>
          </a:p>
        </p:txBody>
      </p:sp>
      <p:sp>
        <p:nvSpPr>
          <p:cNvPr id="14" name="Textfeld 13"/>
          <p:cNvSpPr txBox="1"/>
          <p:nvPr/>
        </p:nvSpPr>
        <p:spPr>
          <a:xfrm>
            <a:off x="2465089" y="2729765"/>
            <a:ext cx="756139" cy="276999"/>
          </a:xfrm>
          <a:prstGeom prst="rect">
            <a:avLst/>
          </a:prstGeom>
          <a:noFill/>
        </p:spPr>
        <p:txBody>
          <a:bodyPr wrap="square" rtlCol="0">
            <a:spAutoFit/>
          </a:bodyPr>
          <a:lstStyle/>
          <a:p>
            <a:r>
              <a:rPr lang="de-DE" sz="1200" dirty="0" smtClean="0"/>
              <a:t>2.97</a:t>
            </a:r>
            <a:endParaRPr lang="de-DE" sz="1200" dirty="0"/>
          </a:p>
        </p:txBody>
      </p:sp>
      <p:sp>
        <p:nvSpPr>
          <p:cNvPr id="15" name="Textfeld 14"/>
          <p:cNvSpPr txBox="1"/>
          <p:nvPr/>
        </p:nvSpPr>
        <p:spPr>
          <a:xfrm>
            <a:off x="6245496" y="2259265"/>
            <a:ext cx="756139" cy="276999"/>
          </a:xfrm>
          <a:prstGeom prst="rect">
            <a:avLst/>
          </a:prstGeom>
          <a:noFill/>
        </p:spPr>
        <p:txBody>
          <a:bodyPr wrap="square" rtlCol="0">
            <a:spAutoFit/>
          </a:bodyPr>
          <a:lstStyle/>
          <a:p>
            <a:r>
              <a:rPr lang="de-DE" sz="1200" dirty="0" smtClean="0"/>
              <a:t>3.25</a:t>
            </a:r>
            <a:endParaRPr lang="de-DE" sz="1200" dirty="0"/>
          </a:p>
        </p:txBody>
      </p:sp>
      <p:sp>
        <p:nvSpPr>
          <p:cNvPr id="16" name="Textfeld 15"/>
          <p:cNvSpPr txBox="1"/>
          <p:nvPr/>
        </p:nvSpPr>
        <p:spPr>
          <a:xfrm>
            <a:off x="6623565" y="2259264"/>
            <a:ext cx="756139" cy="276999"/>
          </a:xfrm>
          <a:prstGeom prst="rect">
            <a:avLst/>
          </a:prstGeom>
          <a:noFill/>
        </p:spPr>
        <p:txBody>
          <a:bodyPr wrap="square" rtlCol="0">
            <a:spAutoFit/>
          </a:bodyPr>
          <a:lstStyle/>
          <a:p>
            <a:r>
              <a:rPr lang="de-DE" sz="1200" dirty="0" smtClean="0"/>
              <a:t>(p=.004)</a:t>
            </a:r>
            <a:endParaRPr lang="de-DE" sz="1200" dirty="0"/>
          </a:p>
        </p:txBody>
      </p:sp>
      <p:sp>
        <p:nvSpPr>
          <p:cNvPr id="20" name="Textfeld 19"/>
          <p:cNvSpPr txBox="1"/>
          <p:nvPr/>
        </p:nvSpPr>
        <p:spPr>
          <a:xfrm>
            <a:off x="6245496" y="1994404"/>
            <a:ext cx="756139" cy="276999"/>
          </a:xfrm>
          <a:prstGeom prst="rect">
            <a:avLst/>
          </a:prstGeom>
          <a:noFill/>
        </p:spPr>
        <p:txBody>
          <a:bodyPr wrap="square" rtlCol="0">
            <a:spAutoFit/>
          </a:bodyPr>
          <a:lstStyle/>
          <a:p>
            <a:r>
              <a:rPr lang="de-DE" sz="1200" dirty="0" smtClean="0"/>
              <a:t>3.35</a:t>
            </a:r>
            <a:endParaRPr lang="de-DE" sz="1200" dirty="0"/>
          </a:p>
        </p:txBody>
      </p:sp>
      <p:sp>
        <p:nvSpPr>
          <p:cNvPr id="21" name="Textfeld 20"/>
          <p:cNvSpPr txBox="1"/>
          <p:nvPr/>
        </p:nvSpPr>
        <p:spPr>
          <a:xfrm>
            <a:off x="6623565" y="1994403"/>
            <a:ext cx="756139" cy="276999"/>
          </a:xfrm>
          <a:prstGeom prst="rect">
            <a:avLst/>
          </a:prstGeom>
          <a:noFill/>
        </p:spPr>
        <p:txBody>
          <a:bodyPr wrap="square" rtlCol="0">
            <a:spAutoFit/>
          </a:bodyPr>
          <a:lstStyle/>
          <a:p>
            <a:r>
              <a:rPr lang="de-DE" sz="1200" dirty="0" smtClean="0"/>
              <a:t>(p=.017)</a:t>
            </a:r>
            <a:endParaRPr lang="de-DE" sz="1200" dirty="0"/>
          </a:p>
        </p:txBody>
      </p:sp>
      <p:graphicFrame>
        <p:nvGraphicFramePr>
          <p:cNvPr id="17" name="Diagramm 16"/>
          <p:cNvGraphicFramePr>
            <a:graphicFrameLocks/>
          </p:cNvGraphicFramePr>
          <p:nvPr>
            <p:extLst>
              <p:ext uri="{D42A27DB-BD31-4B8C-83A1-F6EECF244321}">
                <p14:modId xmlns:p14="http://schemas.microsoft.com/office/powerpoint/2010/main" val="1969926370"/>
              </p:ext>
            </p:extLst>
          </p:nvPr>
        </p:nvGraphicFramePr>
        <p:xfrm>
          <a:off x="812735" y="1571322"/>
          <a:ext cx="6986116" cy="4401362"/>
        </p:xfrm>
        <a:graphic>
          <a:graphicData uri="http://schemas.openxmlformats.org/drawingml/2006/chart">
            <c:chart xmlns:c="http://schemas.openxmlformats.org/drawingml/2006/chart" xmlns:r="http://schemas.openxmlformats.org/officeDocument/2006/relationships" r:id="rId2"/>
          </a:graphicData>
        </a:graphic>
      </p:graphicFrame>
      <p:pic>
        <p:nvPicPr>
          <p:cNvPr id="22" name="Grafik 21"/>
          <p:cNvPicPr>
            <a:picLocks noChangeAspect="1"/>
          </p:cNvPicPr>
          <p:nvPr/>
        </p:nvPicPr>
        <p:blipFill>
          <a:blip r:embed="rId3"/>
          <a:stretch>
            <a:fillRect/>
          </a:stretch>
        </p:blipFill>
        <p:spPr>
          <a:xfrm>
            <a:off x="264501" y="114300"/>
            <a:ext cx="1779135" cy="417328"/>
          </a:xfrm>
          <a:prstGeom prst="rect">
            <a:avLst/>
          </a:prstGeom>
        </p:spPr>
      </p:pic>
      <p:pic>
        <p:nvPicPr>
          <p:cNvPr id="23" name="Grafik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4" name="Grafik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5" name="Grafik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31507916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3887127" y="1700048"/>
            <a:ext cx="756139" cy="276999"/>
          </a:xfrm>
          <a:prstGeom prst="rect">
            <a:avLst/>
          </a:prstGeom>
          <a:noFill/>
        </p:spPr>
        <p:txBody>
          <a:bodyPr wrap="square" rtlCol="0">
            <a:spAutoFit/>
          </a:bodyPr>
          <a:lstStyle/>
          <a:p>
            <a:r>
              <a:rPr lang="de-DE" sz="1200" dirty="0" smtClean="0"/>
              <a:t>3.09</a:t>
            </a:r>
            <a:endParaRPr lang="de-DE" sz="1200" dirty="0"/>
          </a:p>
        </p:txBody>
      </p:sp>
      <p:sp>
        <p:nvSpPr>
          <p:cNvPr id="8" name="Textfeld 7"/>
          <p:cNvSpPr txBox="1"/>
          <p:nvPr/>
        </p:nvSpPr>
        <p:spPr>
          <a:xfrm>
            <a:off x="7734181" y="1977046"/>
            <a:ext cx="756139" cy="276999"/>
          </a:xfrm>
          <a:prstGeom prst="rect">
            <a:avLst/>
          </a:prstGeom>
          <a:noFill/>
        </p:spPr>
        <p:txBody>
          <a:bodyPr wrap="square" rtlCol="0">
            <a:spAutoFit/>
          </a:bodyPr>
          <a:lstStyle/>
          <a:p>
            <a:r>
              <a:rPr lang="de-DE" sz="1200" dirty="0" smtClean="0"/>
              <a:t>3.07</a:t>
            </a:r>
            <a:endParaRPr lang="de-DE" sz="1200" dirty="0"/>
          </a:p>
        </p:txBody>
      </p:sp>
      <p:sp>
        <p:nvSpPr>
          <p:cNvPr id="9" name="Textfeld 8"/>
          <p:cNvSpPr txBox="1"/>
          <p:nvPr/>
        </p:nvSpPr>
        <p:spPr>
          <a:xfrm>
            <a:off x="8240731" y="1825882"/>
            <a:ext cx="756139" cy="276999"/>
          </a:xfrm>
          <a:prstGeom prst="rect">
            <a:avLst/>
          </a:prstGeom>
          <a:noFill/>
        </p:spPr>
        <p:txBody>
          <a:bodyPr wrap="square" rtlCol="0">
            <a:spAutoFit/>
          </a:bodyPr>
          <a:lstStyle/>
          <a:p>
            <a:r>
              <a:rPr lang="de-DE" sz="1200" dirty="0" smtClean="0"/>
              <a:t>(p=.773)</a:t>
            </a:r>
            <a:endParaRPr lang="de-DE" sz="1200" dirty="0"/>
          </a:p>
        </p:txBody>
      </p:sp>
      <p:sp>
        <p:nvSpPr>
          <p:cNvPr id="13" name="Textfeld 12"/>
          <p:cNvSpPr txBox="1"/>
          <p:nvPr/>
        </p:nvSpPr>
        <p:spPr>
          <a:xfrm>
            <a:off x="3944997" y="2365650"/>
            <a:ext cx="756139" cy="276999"/>
          </a:xfrm>
          <a:prstGeom prst="rect">
            <a:avLst/>
          </a:prstGeom>
          <a:noFill/>
        </p:spPr>
        <p:txBody>
          <a:bodyPr wrap="square" rtlCol="0">
            <a:spAutoFit/>
          </a:bodyPr>
          <a:lstStyle/>
          <a:p>
            <a:r>
              <a:rPr lang="de-DE" sz="1200" dirty="0" smtClean="0"/>
              <a:t>2.92</a:t>
            </a:r>
            <a:endParaRPr lang="de-DE" sz="1200" dirty="0"/>
          </a:p>
        </p:txBody>
      </p:sp>
      <p:sp>
        <p:nvSpPr>
          <p:cNvPr id="14" name="Textfeld 13"/>
          <p:cNvSpPr txBox="1"/>
          <p:nvPr/>
        </p:nvSpPr>
        <p:spPr>
          <a:xfrm>
            <a:off x="7734181" y="1838547"/>
            <a:ext cx="756139" cy="276999"/>
          </a:xfrm>
          <a:prstGeom prst="rect">
            <a:avLst/>
          </a:prstGeom>
          <a:noFill/>
        </p:spPr>
        <p:txBody>
          <a:bodyPr wrap="square" rtlCol="0">
            <a:spAutoFit/>
          </a:bodyPr>
          <a:lstStyle/>
          <a:p>
            <a:r>
              <a:rPr lang="de-DE" sz="1200" dirty="0" smtClean="0"/>
              <a:t>3.08</a:t>
            </a:r>
            <a:endParaRPr lang="de-DE" sz="1200" dirty="0"/>
          </a:p>
        </p:txBody>
      </p:sp>
      <p:sp>
        <p:nvSpPr>
          <p:cNvPr id="15" name="Textfeld 14"/>
          <p:cNvSpPr txBox="1"/>
          <p:nvPr/>
        </p:nvSpPr>
        <p:spPr>
          <a:xfrm>
            <a:off x="8247819" y="1977046"/>
            <a:ext cx="756139" cy="276999"/>
          </a:xfrm>
          <a:prstGeom prst="rect">
            <a:avLst/>
          </a:prstGeom>
          <a:noFill/>
        </p:spPr>
        <p:txBody>
          <a:bodyPr wrap="square" rtlCol="0">
            <a:spAutoFit/>
          </a:bodyPr>
          <a:lstStyle/>
          <a:p>
            <a:r>
              <a:rPr lang="de-DE" sz="1200" dirty="0" smtClean="0"/>
              <a:t>(p=.024)</a:t>
            </a:r>
            <a:endParaRPr lang="de-DE" sz="1200" dirty="0"/>
          </a:p>
        </p:txBody>
      </p:sp>
      <p:sp>
        <p:nvSpPr>
          <p:cNvPr id="19" name="Textfeld 18"/>
          <p:cNvSpPr txBox="1"/>
          <p:nvPr/>
        </p:nvSpPr>
        <p:spPr>
          <a:xfrm>
            <a:off x="3894215" y="1977047"/>
            <a:ext cx="756139" cy="276999"/>
          </a:xfrm>
          <a:prstGeom prst="rect">
            <a:avLst/>
          </a:prstGeom>
          <a:noFill/>
        </p:spPr>
        <p:txBody>
          <a:bodyPr wrap="square" rtlCol="0">
            <a:spAutoFit/>
          </a:bodyPr>
          <a:lstStyle/>
          <a:p>
            <a:r>
              <a:rPr lang="de-DE" sz="1200" dirty="0" smtClean="0"/>
              <a:t>3.05</a:t>
            </a:r>
            <a:endParaRPr lang="de-DE" sz="1200" dirty="0"/>
          </a:p>
        </p:txBody>
      </p:sp>
      <p:sp>
        <p:nvSpPr>
          <p:cNvPr id="20" name="Textfeld 19"/>
          <p:cNvSpPr txBox="1"/>
          <p:nvPr/>
        </p:nvSpPr>
        <p:spPr>
          <a:xfrm>
            <a:off x="7727093" y="1593486"/>
            <a:ext cx="756139" cy="276999"/>
          </a:xfrm>
          <a:prstGeom prst="rect">
            <a:avLst/>
          </a:prstGeom>
          <a:noFill/>
        </p:spPr>
        <p:txBody>
          <a:bodyPr wrap="square" rtlCol="0">
            <a:spAutoFit/>
          </a:bodyPr>
          <a:lstStyle/>
          <a:p>
            <a:r>
              <a:rPr lang="de-DE" sz="1200" dirty="0" smtClean="0"/>
              <a:t>3.24</a:t>
            </a:r>
            <a:endParaRPr lang="de-DE" sz="1200" dirty="0"/>
          </a:p>
        </p:txBody>
      </p:sp>
      <p:sp>
        <p:nvSpPr>
          <p:cNvPr id="21" name="Textfeld 20"/>
          <p:cNvSpPr txBox="1"/>
          <p:nvPr/>
        </p:nvSpPr>
        <p:spPr>
          <a:xfrm>
            <a:off x="8233643" y="1593486"/>
            <a:ext cx="756139" cy="276999"/>
          </a:xfrm>
          <a:prstGeom prst="rect">
            <a:avLst/>
          </a:prstGeom>
          <a:noFill/>
        </p:spPr>
        <p:txBody>
          <a:bodyPr wrap="square" rtlCol="0">
            <a:spAutoFit/>
          </a:bodyPr>
          <a:lstStyle/>
          <a:p>
            <a:r>
              <a:rPr lang="de-DE" sz="1200" dirty="0" smtClean="0"/>
              <a:t>(p=.042)</a:t>
            </a:r>
            <a:endParaRPr lang="de-DE" sz="1200" dirty="0"/>
          </a:p>
        </p:txBody>
      </p:sp>
      <p:graphicFrame>
        <p:nvGraphicFramePr>
          <p:cNvPr id="16" name="Diagramm 15"/>
          <p:cNvGraphicFramePr>
            <a:graphicFrameLocks/>
          </p:cNvGraphicFramePr>
          <p:nvPr>
            <p:extLst>
              <p:ext uri="{D42A27DB-BD31-4B8C-83A1-F6EECF244321}">
                <p14:modId xmlns:p14="http://schemas.microsoft.com/office/powerpoint/2010/main" val="1467054100"/>
              </p:ext>
            </p:extLst>
          </p:nvPr>
        </p:nvGraphicFramePr>
        <p:xfrm>
          <a:off x="2324380" y="1010840"/>
          <a:ext cx="6818292" cy="4600287"/>
        </p:xfrm>
        <a:graphic>
          <a:graphicData uri="http://schemas.openxmlformats.org/drawingml/2006/chart">
            <c:chart xmlns:c="http://schemas.openxmlformats.org/drawingml/2006/chart" xmlns:r="http://schemas.openxmlformats.org/officeDocument/2006/relationships" r:id="rId2"/>
          </a:graphicData>
        </a:graphic>
      </p:graphicFrame>
      <p:pic>
        <p:nvPicPr>
          <p:cNvPr id="22" name="Grafik 21"/>
          <p:cNvPicPr>
            <a:picLocks noChangeAspect="1"/>
          </p:cNvPicPr>
          <p:nvPr/>
        </p:nvPicPr>
        <p:blipFill>
          <a:blip r:embed="rId3"/>
          <a:stretch>
            <a:fillRect/>
          </a:stretch>
        </p:blipFill>
        <p:spPr>
          <a:xfrm>
            <a:off x="264501" y="114300"/>
            <a:ext cx="1779135" cy="417328"/>
          </a:xfrm>
          <a:prstGeom prst="rect">
            <a:avLst/>
          </a:prstGeom>
        </p:spPr>
      </p:pic>
      <p:pic>
        <p:nvPicPr>
          <p:cNvPr id="23" name="Grafik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4" name="Grafik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5" name="Grafik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11176603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stretch>
            <a:fillRect/>
          </a:stretch>
        </p:blipFill>
        <p:spPr>
          <a:xfrm>
            <a:off x="1375908" y="1080396"/>
            <a:ext cx="8701541" cy="4772025"/>
          </a:xfrm>
          <a:prstGeom prst="rect">
            <a:avLst/>
          </a:prstGeom>
        </p:spPr>
      </p:pic>
      <p:sp>
        <p:nvSpPr>
          <p:cNvPr id="3" name="Textfeld 2"/>
          <p:cNvSpPr txBox="1"/>
          <p:nvPr/>
        </p:nvSpPr>
        <p:spPr>
          <a:xfrm>
            <a:off x="4030785" y="452804"/>
            <a:ext cx="3391786" cy="369332"/>
          </a:xfrm>
          <a:prstGeom prst="rect">
            <a:avLst/>
          </a:prstGeom>
          <a:noFill/>
        </p:spPr>
        <p:txBody>
          <a:bodyPr wrap="square" rtlCol="0">
            <a:spAutoFit/>
          </a:bodyPr>
          <a:lstStyle/>
          <a:p>
            <a:pPr algn="ctr"/>
            <a:r>
              <a:rPr lang="de-DE" dirty="0" smtClean="0"/>
              <a:t>ERTO Modell (Krieg &amp; Kreis, 2014)</a:t>
            </a:r>
            <a:endParaRPr lang="de-DE" dirty="0"/>
          </a:p>
        </p:txBody>
      </p:sp>
      <p:pic>
        <p:nvPicPr>
          <p:cNvPr id="9" name="Grafik 8"/>
          <p:cNvPicPr>
            <a:picLocks noChangeAspect="1"/>
          </p:cNvPicPr>
          <p:nvPr/>
        </p:nvPicPr>
        <p:blipFill>
          <a:blip r:embed="rId4"/>
          <a:stretch>
            <a:fillRect/>
          </a:stretch>
        </p:blipFill>
        <p:spPr>
          <a:xfrm>
            <a:off x="264501" y="114300"/>
            <a:ext cx="1779135" cy="417328"/>
          </a:xfrm>
          <a:prstGeom prst="rect">
            <a:avLst/>
          </a:prstGeom>
        </p:spPr>
      </p:pic>
      <p:pic>
        <p:nvPicPr>
          <p:cNvPr id="10" name="Grafik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1" name="Grafik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2" name="Grafik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30431970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598966" y="2599306"/>
            <a:ext cx="11198469" cy="2862322"/>
          </a:xfrm>
          <a:prstGeom prst="rect">
            <a:avLst/>
          </a:prstGeom>
          <a:noFill/>
        </p:spPr>
        <p:txBody>
          <a:bodyPr wrap="square" rtlCol="0">
            <a:spAutoFit/>
          </a:bodyPr>
          <a:lstStyle/>
          <a:p>
            <a:r>
              <a:rPr lang="de-DE" dirty="0"/>
              <a:t>Danach wurde ein Kreis mit der gesamten Klasse gebildet, </a:t>
            </a:r>
            <a:r>
              <a:rPr lang="de-DE" dirty="0">
                <a:solidFill>
                  <a:srgbClr val="FF0000"/>
                </a:solidFill>
              </a:rPr>
              <a:t>wodurch der Lehrer allen Schüler*innen gleich viel Beachtung schenken konnte</a:t>
            </a:r>
            <a:r>
              <a:rPr lang="de-DE" dirty="0"/>
              <a:t>. Dort gab es die erste Aufgabenstellung, an denen die Schüler*innen arbeiten sollten</a:t>
            </a:r>
            <a:r>
              <a:rPr lang="de-DE" dirty="0" smtClean="0"/>
              <a:t>.</a:t>
            </a:r>
          </a:p>
          <a:p>
            <a:r>
              <a:rPr lang="de-DE" dirty="0" smtClean="0"/>
              <a:t> </a:t>
            </a:r>
          </a:p>
          <a:p>
            <a:r>
              <a:rPr lang="de-DE" dirty="0" smtClean="0"/>
              <a:t>In </a:t>
            </a:r>
            <a:r>
              <a:rPr lang="de-DE" dirty="0"/>
              <a:t>die Mitte des Kreises wurden Zettel und Stifte gelegt, auf dem jede Person schreiben sollte wie er/sie das Hürdenlauf empfunden hat. Dabei war eine Selbstreflexion von besonderer Bedeutung. Nachdem alle etwas auf die Karten geschrieben hatten sollte die Klasse gemeinschaftlich als Team die Karten in einer Reihenfolge ordnen</a:t>
            </a:r>
            <a:r>
              <a:rPr lang="de-DE" dirty="0" smtClean="0"/>
              <a:t>.</a:t>
            </a:r>
          </a:p>
          <a:p>
            <a:endParaRPr lang="de-DE" dirty="0" smtClean="0"/>
          </a:p>
          <a:p>
            <a:r>
              <a:rPr lang="de-DE" dirty="0" smtClean="0">
                <a:solidFill>
                  <a:srgbClr val="FF0000"/>
                </a:solidFill>
              </a:rPr>
              <a:t>Die </a:t>
            </a:r>
            <a:r>
              <a:rPr lang="de-DE" dirty="0">
                <a:solidFill>
                  <a:srgbClr val="FF0000"/>
                </a:solidFill>
              </a:rPr>
              <a:t>Unterrichtsklassenführung gestaltete sich sehr strukturiert. Bei jedem noch so kleinen Schritt gab es Zeitangaben vom Lehrer, sodass keine Zeit vertrödelt wurde. Auch im Hinblick auf Disziplin, gab es nur wenig Störungen in der </a:t>
            </a:r>
            <a:r>
              <a:rPr lang="de-DE" dirty="0" smtClean="0">
                <a:solidFill>
                  <a:srgbClr val="FF0000"/>
                </a:solidFill>
              </a:rPr>
              <a:t>Unterrichtseinheit (M.-T.F.).</a:t>
            </a:r>
            <a:endParaRPr lang="de-DE" dirty="0">
              <a:solidFill>
                <a:srgbClr val="FF0000"/>
              </a:solidFill>
            </a:endParaRPr>
          </a:p>
        </p:txBody>
      </p:sp>
      <p:sp>
        <p:nvSpPr>
          <p:cNvPr id="7" name="Textfeld 6"/>
          <p:cNvSpPr txBox="1"/>
          <p:nvPr/>
        </p:nvSpPr>
        <p:spPr>
          <a:xfrm>
            <a:off x="2926080" y="1433697"/>
            <a:ext cx="5806440" cy="523220"/>
          </a:xfrm>
          <a:prstGeom prst="rect">
            <a:avLst/>
          </a:prstGeom>
          <a:noFill/>
        </p:spPr>
        <p:txBody>
          <a:bodyPr wrap="square" rtlCol="0">
            <a:spAutoFit/>
          </a:bodyPr>
          <a:lstStyle/>
          <a:p>
            <a:pPr algn="ctr"/>
            <a:r>
              <a:rPr lang="de-DE" sz="2800" dirty="0" smtClean="0"/>
              <a:t>Fallbeispiel (</a:t>
            </a:r>
            <a:r>
              <a:rPr lang="de-DE" sz="2800" dirty="0" err="1" smtClean="0"/>
              <a:t>Pre</a:t>
            </a:r>
            <a:r>
              <a:rPr lang="de-DE" sz="2800" dirty="0" smtClean="0"/>
              <a:t>/</a:t>
            </a:r>
            <a:r>
              <a:rPr lang="de-DE" sz="2800" dirty="0" smtClean="0">
                <a:solidFill>
                  <a:srgbClr val="FF0000"/>
                </a:solidFill>
              </a:rPr>
              <a:t>Post</a:t>
            </a:r>
            <a:r>
              <a:rPr lang="de-DE" sz="2800" dirty="0" smtClean="0"/>
              <a:t>-Reflexion)</a:t>
            </a:r>
          </a:p>
        </p:txBody>
      </p:sp>
      <p:pic>
        <p:nvPicPr>
          <p:cNvPr id="12" name="Grafik 11"/>
          <p:cNvPicPr>
            <a:picLocks noChangeAspect="1"/>
          </p:cNvPicPr>
          <p:nvPr/>
        </p:nvPicPr>
        <p:blipFill>
          <a:blip r:embed="rId3"/>
          <a:stretch>
            <a:fillRect/>
          </a:stretch>
        </p:blipFill>
        <p:spPr>
          <a:xfrm>
            <a:off x="264501" y="114300"/>
            <a:ext cx="1779135" cy="417328"/>
          </a:xfrm>
          <a:prstGeom prst="rect">
            <a:avLst/>
          </a:prstGeom>
        </p:spPr>
      </p:pic>
      <p:pic>
        <p:nvPicPr>
          <p:cNvPr id="13" name="Grafik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4" name="Grafik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5" name="Grafik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10932234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47796" y="913248"/>
            <a:ext cx="10515600" cy="1325563"/>
          </a:xfrm>
        </p:spPr>
        <p:txBody>
          <a:bodyPr>
            <a:normAutofit/>
          </a:bodyPr>
          <a:lstStyle/>
          <a:p>
            <a:pPr algn="ctr"/>
            <a:r>
              <a:rPr lang="de-DE" sz="2800" dirty="0" smtClean="0"/>
              <a:t>Reflexionstiefe Fallarbeit</a:t>
            </a:r>
            <a:endParaRPr lang="de-DE" sz="2800" dirty="0"/>
          </a:p>
        </p:txBody>
      </p:sp>
      <p:graphicFrame>
        <p:nvGraphicFramePr>
          <p:cNvPr id="6" name="Tabelle 5"/>
          <p:cNvGraphicFramePr>
            <a:graphicFrameLocks noGrp="1"/>
          </p:cNvGraphicFramePr>
          <p:nvPr>
            <p:extLst>
              <p:ext uri="{D42A27DB-BD31-4B8C-83A1-F6EECF244321}">
                <p14:modId xmlns:p14="http://schemas.microsoft.com/office/powerpoint/2010/main" val="419250179"/>
              </p:ext>
            </p:extLst>
          </p:nvPr>
        </p:nvGraphicFramePr>
        <p:xfrm>
          <a:off x="1671696" y="2349889"/>
          <a:ext cx="9067800" cy="2615184"/>
        </p:xfrm>
        <a:graphic>
          <a:graphicData uri="http://schemas.openxmlformats.org/drawingml/2006/table">
            <a:tbl>
              <a:tblPr>
                <a:tableStyleId>{8A107856-5554-42FB-B03E-39F5DBC370BA}</a:tableStyleId>
              </a:tblPr>
              <a:tblGrid>
                <a:gridCol w="2266950">
                  <a:extLst>
                    <a:ext uri="{9D8B030D-6E8A-4147-A177-3AD203B41FA5}">
                      <a16:colId xmlns:a16="http://schemas.microsoft.com/office/drawing/2014/main" val="3207767784"/>
                    </a:ext>
                  </a:extLst>
                </a:gridCol>
                <a:gridCol w="2266950">
                  <a:extLst>
                    <a:ext uri="{9D8B030D-6E8A-4147-A177-3AD203B41FA5}">
                      <a16:colId xmlns:a16="http://schemas.microsoft.com/office/drawing/2014/main" val="2477379785"/>
                    </a:ext>
                  </a:extLst>
                </a:gridCol>
                <a:gridCol w="2266950">
                  <a:extLst>
                    <a:ext uri="{9D8B030D-6E8A-4147-A177-3AD203B41FA5}">
                      <a16:colId xmlns:a16="http://schemas.microsoft.com/office/drawing/2014/main" val="3192512070"/>
                    </a:ext>
                  </a:extLst>
                </a:gridCol>
                <a:gridCol w="2266950">
                  <a:extLst>
                    <a:ext uri="{9D8B030D-6E8A-4147-A177-3AD203B41FA5}">
                      <a16:colId xmlns:a16="http://schemas.microsoft.com/office/drawing/2014/main" val="1167225264"/>
                    </a:ext>
                  </a:extLst>
                </a:gridCol>
              </a:tblGrid>
              <a:tr h="871728">
                <a:tc>
                  <a:txBody>
                    <a:bodyPr/>
                    <a:lstStyle/>
                    <a:p>
                      <a:pPr algn="ctr" fontAlgn="b"/>
                      <a:r>
                        <a:rPr lang="de-DE" sz="1300" b="1" i="0" u="none" strike="noStrike" dirty="0" smtClean="0">
                          <a:solidFill>
                            <a:srgbClr val="000000"/>
                          </a:solidFill>
                          <a:effectLst/>
                          <a:latin typeface="Calibri" panose="020F0502020204030204" pitchFamily="34" charset="0"/>
                        </a:rPr>
                        <a:t>Reflexionstiefe</a:t>
                      </a:r>
                      <a:endParaRPr lang="de-DE" sz="13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de-DE" sz="1300" u="none" strike="noStrike" dirty="0">
                          <a:effectLst/>
                        </a:rPr>
                        <a:t>Klassenführung</a:t>
                      </a:r>
                      <a:endParaRPr lang="de-DE" sz="1300" b="0" i="1"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de-DE" sz="1300" u="none" strike="noStrike" dirty="0" smtClean="0">
                          <a:effectLst/>
                        </a:rPr>
                        <a:t>Konstruktive Unterstützung</a:t>
                      </a:r>
                      <a:endParaRPr lang="de-DE" sz="1300" b="0" i="1"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de-DE" sz="1300" u="none" strike="noStrike" dirty="0" smtClean="0">
                          <a:effectLst/>
                        </a:rPr>
                        <a:t>Kognitiv-motorische Aktivierung</a:t>
                      </a:r>
                      <a:endParaRPr lang="de-DE" sz="1300" b="0" i="1"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61656638"/>
                  </a:ext>
                </a:extLst>
              </a:tr>
              <a:tr h="581152">
                <a:tc>
                  <a:txBody>
                    <a:bodyPr/>
                    <a:lstStyle/>
                    <a:p>
                      <a:pPr algn="ctr" fontAlgn="b"/>
                      <a:r>
                        <a:rPr lang="de-DE" sz="1300" u="none" strike="noStrike" dirty="0" err="1" smtClean="0">
                          <a:effectLst/>
                        </a:rPr>
                        <a:t>Pre</a:t>
                      </a:r>
                      <a:endParaRPr lang="de-DE" sz="1300" u="none" strike="noStrike" dirty="0" smtClean="0">
                        <a:effectLst/>
                      </a:endParaRPr>
                    </a:p>
                    <a:p>
                      <a:pPr algn="ctr" fontAlgn="b"/>
                      <a:r>
                        <a:rPr lang="de-DE" sz="1300" b="0" i="0" u="none" strike="noStrike" dirty="0" smtClean="0">
                          <a:solidFill>
                            <a:srgbClr val="000000"/>
                          </a:solidFill>
                          <a:effectLst/>
                          <a:latin typeface="Calibri" panose="020F0502020204030204" pitchFamily="34" charset="0"/>
                        </a:rPr>
                        <a:t>M (SD)</a:t>
                      </a:r>
                      <a:endParaRPr lang="de-DE" sz="13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de-DE" sz="1300" u="none" strike="noStrike" dirty="0" smtClean="0">
                          <a:effectLst/>
                        </a:rPr>
                        <a:t>2,56 </a:t>
                      </a:r>
                      <a:r>
                        <a:rPr lang="de-DE" sz="1300" u="none" strike="noStrike" dirty="0">
                          <a:effectLst/>
                        </a:rPr>
                        <a:t>(</a:t>
                      </a:r>
                      <a:r>
                        <a:rPr lang="de-DE" sz="1300" u="none" strike="noStrike" dirty="0" smtClean="0">
                          <a:effectLst/>
                        </a:rPr>
                        <a:t>1,03</a:t>
                      </a:r>
                      <a:r>
                        <a:rPr lang="de-DE" sz="1300" u="none" strike="noStrike" dirty="0">
                          <a:effectLst/>
                        </a:rPr>
                        <a:t>)</a:t>
                      </a:r>
                      <a:endParaRPr lang="de-DE" sz="13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de-DE" sz="1300" u="none" strike="noStrike" dirty="0" smtClean="0">
                          <a:effectLst/>
                        </a:rPr>
                        <a:t>2,50 </a:t>
                      </a:r>
                      <a:r>
                        <a:rPr lang="de-DE" sz="1300" u="none" strike="noStrike" dirty="0">
                          <a:effectLst/>
                        </a:rPr>
                        <a:t>(</a:t>
                      </a:r>
                      <a:r>
                        <a:rPr lang="de-DE" sz="1300" u="none" strike="noStrike" dirty="0" smtClean="0">
                          <a:effectLst/>
                        </a:rPr>
                        <a:t>0,89</a:t>
                      </a:r>
                      <a:r>
                        <a:rPr lang="de-DE" sz="1300" u="none" strike="noStrike" dirty="0">
                          <a:effectLst/>
                        </a:rPr>
                        <a:t>)</a:t>
                      </a:r>
                      <a:endParaRPr lang="de-DE" sz="13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de-DE" sz="1300" u="none" strike="noStrike" dirty="0" smtClean="0">
                          <a:effectLst/>
                        </a:rPr>
                        <a:t>2,3 </a:t>
                      </a:r>
                      <a:r>
                        <a:rPr lang="de-DE" sz="1300" u="none" strike="noStrike" dirty="0">
                          <a:effectLst/>
                        </a:rPr>
                        <a:t>(</a:t>
                      </a:r>
                      <a:r>
                        <a:rPr lang="de-DE" sz="1300" u="none" strike="noStrike" dirty="0" smtClean="0">
                          <a:effectLst/>
                        </a:rPr>
                        <a:t>0,90</a:t>
                      </a:r>
                      <a:r>
                        <a:rPr lang="de-DE" sz="1300" u="none" strike="noStrike" dirty="0">
                          <a:effectLst/>
                        </a:rPr>
                        <a:t>)</a:t>
                      </a:r>
                      <a:endParaRPr lang="de-D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57117608"/>
                  </a:ext>
                </a:extLst>
              </a:tr>
              <a:tr h="581152">
                <a:tc>
                  <a:txBody>
                    <a:bodyPr/>
                    <a:lstStyle/>
                    <a:p>
                      <a:pPr algn="ctr" fontAlgn="b"/>
                      <a:r>
                        <a:rPr lang="de-DE" sz="1300" u="none" strike="noStrike" dirty="0" smtClean="0">
                          <a:effectLst/>
                        </a:rPr>
                        <a:t>Post</a:t>
                      </a:r>
                    </a:p>
                    <a:p>
                      <a:pPr algn="ctr" fontAlgn="b"/>
                      <a:r>
                        <a:rPr lang="de-DE" sz="1300" b="0" u="none" strike="noStrike" dirty="0" smtClean="0">
                          <a:effectLst/>
                        </a:rPr>
                        <a:t>M (SD)</a:t>
                      </a:r>
                    </a:p>
                  </a:txBody>
                  <a:tcPr marL="9525" marR="9525" marT="9525" marB="0" anchor="ctr"/>
                </a:tc>
                <a:tc>
                  <a:txBody>
                    <a:bodyPr/>
                    <a:lstStyle/>
                    <a:p>
                      <a:pPr algn="ctr" fontAlgn="b"/>
                      <a:r>
                        <a:rPr lang="de-DE" sz="1300" u="none" strike="noStrike" dirty="0" smtClean="0">
                          <a:effectLst/>
                        </a:rPr>
                        <a:t>3,20 </a:t>
                      </a:r>
                      <a:r>
                        <a:rPr lang="de-DE" sz="1300" u="none" strike="noStrike" dirty="0">
                          <a:effectLst/>
                        </a:rPr>
                        <a:t>(</a:t>
                      </a:r>
                      <a:r>
                        <a:rPr lang="de-DE" sz="1300" u="none" strike="noStrike" dirty="0" smtClean="0">
                          <a:effectLst/>
                        </a:rPr>
                        <a:t>0,77)</a:t>
                      </a:r>
                    </a:p>
                  </a:txBody>
                  <a:tcPr marL="9525" marR="9525" marT="9525" marB="0" anchor="ctr"/>
                </a:tc>
                <a:tc>
                  <a:txBody>
                    <a:bodyPr/>
                    <a:lstStyle/>
                    <a:p>
                      <a:pPr algn="ctr" fontAlgn="b"/>
                      <a:r>
                        <a:rPr lang="de-DE" sz="1300" u="none" strike="noStrike" dirty="0" smtClean="0">
                          <a:effectLst/>
                        </a:rPr>
                        <a:t>3,21 </a:t>
                      </a:r>
                      <a:r>
                        <a:rPr lang="de-DE" sz="1300" u="none" strike="noStrike" dirty="0">
                          <a:effectLst/>
                        </a:rPr>
                        <a:t>(</a:t>
                      </a:r>
                      <a:r>
                        <a:rPr lang="de-DE" sz="1300" u="none" strike="noStrike" dirty="0" smtClean="0">
                          <a:effectLst/>
                        </a:rPr>
                        <a:t>0,69)</a:t>
                      </a:r>
                    </a:p>
                  </a:txBody>
                  <a:tcPr marL="9525" marR="9525" marT="9525" marB="0" anchor="ctr"/>
                </a:tc>
                <a:tc>
                  <a:txBody>
                    <a:bodyPr/>
                    <a:lstStyle/>
                    <a:p>
                      <a:pPr algn="ctr" fontAlgn="b"/>
                      <a:r>
                        <a:rPr lang="de-DE" sz="1300" u="none" strike="noStrike" dirty="0" smtClean="0">
                          <a:effectLst/>
                        </a:rPr>
                        <a:t>3,47 </a:t>
                      </a:r>
                      <a:r>
                        <a:rPr lang="de-DE" sz="1300" u="none" strike="noStrike" dirty="0">
                          <a:effectLst/>
                        </a:rPr>
                        <a:t>(</a:t>
                      </a:r>
                      <a:r>
                        <a:rPr lang="de-DE" sz="1300" u="none" strike="noStrike" dirty="0" smtClean="0">
                          <a:effectLst/>
                        </a:rPr>
                        <a:t>0,87)</a:t>
                      </a:r>
                    </a:p>
                  </a:txBody>
                  <a:tcPr marL="9525" marR="9525" marT="9525" marB="0" anchor="ctr"/>
                </a:tc>
                <a:extLst>
                  <a:ext uri="{0D108BD9-81ED-4DB2-BD59-A6C34878D82A}">
                    <a16:rowId xmlns:a16="http://schemas.microsoft.com/office/drawing/2014/main" val="1691748606"/>
                  </a:ext>
                </a:extLst>
              </a:tr>
              <a:tr h="581152">
                <a:tc>
                  <a:txBody>
                    <a:bodyPr/>
                    <a:lstStyle/>
                    <a:p>
                      <a:pPr algn="ctr" fontAlgn="b"/>
                      <a:r>
                        <a:rPr lang="de-DE" sz="1300" b="0" u="none" strike="noStrike" dirty="0" smtClean="0">
                          <a:effectLst/>
                        </a:rPr>
                        <a:t>Signifikanz</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e-DE" sz="1300" u="none" strike="noStrike" dirty="0" smtClean="0">
                          <a:effectLst/>
                        </a:rPr>
                        <a:t>p=.003</a:t>
                      </a:r>
                      <a:endParaRPr lang="de-DE" sz="1300" b="0" i="1" u="none" strike="noStrike" dirty="0" smtClean="0">
                        <a:solidFill>
                          <a:srgbClr val="000000"/>
                        </a:solidFill>
                        <a:effectLst/>
                        <a:latin typeface="Calibri" panose="020F0502020204030204" pitchFamily="34" charset="0"/>
                      </a:endParaRPr>
                    </a:p>
                    <a:p>
                      <a:pPr algn="ctr" fontAlgn="b"/>
                      <a:endParaRPr lang="de-DE" sz="1300" b="0" i="1"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e-DE" sz="1300" u="none" strike="noStrike" dirty="0" smtClean="0">
                          <a:effectLst/>
                        </a:rPr>
                        <a:t>p=.020</a:t>
                      </a:r>
                      <a:endParaRPr lang="de-DE" sz="1300" b="0" i="1" u="none" strike="noStrike" dirty="0" smtClean="0">
                        <a:solidFill>
                          <a:srgbClr val="000000"/>
                        </a:solidFill>
                        <a:effectLst/>
                        <a:latin typeface="Calibri" panose="020F0502020204030204" pitchFamily="34" charset="0"/>
                      </a:endParaRPr>
                    </a:p>
                    <a:p>
                      <a:pPr algn="ctr" fontAlgn="b"/>
                      <a:endParaRPr lang="de-DE" sz="1300" b="0" i="1"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e-DE" sz="1300" u="none" strike="noStrike" dirty="0" smtClean="0">
                          <a:effectLst/>
                        </a:rPr>
                        <a:t>p=&lt;.001</a:t>
                      </a:r>
                      <a:endParaRPr lang="de-DE" sz="1300" b="0" i="1" u="none" strike="noStrike" dirty="0" smtClean="0">
                        <a:solidFill>
                          <a:srgbClr val="000000"/>
                        </a:solidFill>
                        <a:effectLst/>
                        <a:latin typeface="Calibri" panose="020F0502020204030204" pitchFamily="34" charset="0"/>
                      </a:endParaRPr>
                    </a:p>
                    <a:p>
                      <a:pPr algn="ctr" fontAlgn="b"/>
                      <a:endParaRPr lang="de-DE" sz="1300" b="0" i="1"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76232525"/>
                  </a:ext>
                </a:extLst>
              </a:tr>
            </a:tbl>
          </a:graphicData>
        </a:graphic>
      </p:graphicFrame>
      <p:sp>
        <p:nvSpPr>
          <p:cNvPr id="11" name="Textfeld 10"/>
          <p:cNvSpPr txBox="1"/>
          <p:nvPr/>
        </p:nvSpPr>
        <p:spPr>
          <a:xfrm>
            <a:off x="8662555" y="5250335"/>
            <a:ext cx="2173941" cy="1015663"/>
          </a:xfrm>
          <a:prstGeom prst="rect">
            <a:avLst/>
          </a:prstGeom>
          <a:noFill/>
        </p:spPr>
        <p:txBody>
          <a:bodyPr wrap="square" rtlCol="0">
            <a:spAutoFit/>
          </a:bodyPr>
          <a:lstStyle/>
          <a:p>
            <a:r>
              <a:rPr lang="de-DE" sz="1200" i="1" dirty="0" smtClean="0"/>
              <a:t>Vier-stufiger Wertebereich</a:t>
            </a:r>
          </a:p>
          <a:p>
            <a:r>
              <a:rPr lang="de-DE" sz="1200" i="1" dirty="0" smtClean="0"/>
              <a:t>4: Integrativ</a:t>
            </a:r>
          </a:p>
          <a:p>
            <a:r>
              <a:rPr lang="de-DE" sz="1200" i="1" dirty="0" smtClean="0"/>
              <a:t>3 Introspektiv</a:t>
            </a:r>
          </a:p>
          <a:p>
            <a:r>
              <a:rPr lang="de-DE" sz="1200" i="1" dirty="0" smtClean="0"/>
              <a:t>2: </a:t>
            </a:r>
            <a:r>
              <a:rPr lang="de-DE" sz="1200" i="1" dirty="0" err="1" smtClean="0"/>
              <a:t>Explikativ</a:t>
            </a:r>
            <a:endParaRPr lang="de-DE" sz="1200" i="1" dirty="0" smtClean="0"/>
          </a:p>
          <a:p>
            <a:r>
              <a:rPr lang="de-DE" sz="1200" i="1" dirty="0" smtClean="0"/>
              <a:t>1: Deskriptiv</a:t>
            </a:r>
            <a:endParaRPr lang="de-DE" sz="1200" i="1" dirty="0"/>
          </a:p>
        </p:txBody>
      </p:sp>
      <p:pic>
        <p:nvPicPr>
          <p:cNvPr id="12" name="Grafik 11"/>
          <p:cNvPicPr>
            <a:picLocks noChangeAspect="1"/>
          </p:cNvPicPr>
          <p:nvPr/>
        </p:nvPicPr>
        <p:blipFill>
          <a:blip r:embed="rId3"/>
          <a:stretch>
            <a:fillRect/>
          </a:stretch>
        </p:blipFill>
        <p:spPr>
          <a:xfrm>
            <a:off x="264501" y="114300"/>
            <a:ext cx="1779135" cy="417328"/>
          </a:xfrm>
          <a:prstGeom prst="rect">
            <a:avLst/>
          </a:prstGeom>
        </p:spPr>
      </p:pic>
      <p:pic>
        <p:nvPicPr>
          <p:cNvPr id="13" name="Grafik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4" name="Grafik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5" name="Grafik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2937740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75881" y="668923"/>
            <a:ext cx="10515600" cy="1325563"/>
          </a:xfrm>
        </p:spPr>
        <p:txBody>
          <a:bodyPr/>
          <a:lstStyle/>
          <a:p>
            <a:pPr algn="ctr"/>
            <a:r>
              <a:rPr lang="de-DE" sz="3600" dirty="0" smtClean="0"/>
              <a:t>Gliederung</a:t>
            </a:r>
            <a:endParaRPr lang="de-DE" dirty="0"/>
          </a:p>
        </p:txBody>
      </p:sp>
      <p:sp>
        <p:nvSpPr>
          <p:cNvPr id="3" name="Inhaltsplatzhalter 2"/>
          <p:cNvSpPr>
            <a:spLocks noGrp="1"/>
          </p:cNvSpPr>
          <p:nvPr>
            <p:ph idx="1"/>
          </p:nvPr>
        </p:nvSpPr>
        <p:spPr>
          <a:xfrm>
            <a:off x="1932128" y="1724146"/>
            <a:ext cx="8203107" cy="4351338"/>
          </a:xfrm>
        </p:spPr>
        <p:txBody>
          <a:bodyPr/>
          <a:lstStyle/>
          <a:p>
            <a:pPr marL="514350" indent="-514350">
              <a:buFont typeface="+mj-lt"/>
              <a:buAutoNum type="arabicPeriod"/>
            </a:pPr>
            <a:r>
              <a:rPr lang="de-DE" dirty="0" smtClean="0"/>
              <a:t>Zielsetzungen und Untersuchungsdesign</a:t>
            </a:r>
          </a:p>
          <a:p>
            <a:pPr marL="514350" indent="-514350">
              <a:buFont typeface="+mj-lt"/>
              <a:buAutoNum type="arabicPeriod"/>
            </a:pPr>
            <a:r>
              <a:rPr lang="de-DE" dirty="0" smtClean="0"/>
              <a:t>Blendend-Learning-Veranstaltungen im </a:t>
            </a:r>
            <a:r>
              <a:rPr lang="de-DE" dirty="0" err="1" smtClean="0"/>
              <a:t>SoSe</a:t>
            </a:r>
            <a:r>
              <a:rPr lang="de-DE" dirty="0" smtClean="0"/>
              <a:t> 2022</a:t>
            </a:r>
          </a:p>
          <a:p>
            <a:pPr marL="514350" indent="-514350">
              <a:buFont typeface="+mj-lt"/>
              <a:buAutoNum type="arabicPeriod"/>
            </a:pPr>
            <a:r>
              <a:rPr lang="de-DE" dirty="0" smtClean="0"/>
              <a:t>Evaluation</a:t>
            </a:r>
          </a:p>
          <a:p>
            <a:pPr lvl="1"/>
            <a:r>
              <a:rPr lang="de-DE" dirty="0" smtClean="0"/>
              <a:t>Wissen</a:t>
            </a:r>
          </a:p>
          <a:p>
            <a:pPr lvl="1"/>
            <a:r>
              <a:rPr lang="de-DE" dirty="0" smtClean="0"/>
              <a:t>Selbstwirksamkeitserwartungen</a:t>
            </a:r>
          </a:p>
          <a:p>
            <a:pPr lvl="1"/>
            <a:r>
              <a:rPr lang="de-DE" dirty="0" smtClean="0"/>
              <a:t>Reflexivität</a:t>
            </a:r>
          </a:p>
          <a:p>
            <a:pPr lvl="1"/>
            <a:r>
              <a:rPr lang="de-DE" dirty="0" smtClean="0"/>
              <a:t>Zufriedenheit </a:t>
            </a:r>
            <a:r>
              <a:rPr lang="de-DE" dirty="0"/>
              <a:t>der </a:t>
            </a:r>
            <a:r>
              <a:rPr lang="de-DE" dirty="0" smtClean="0"/>
              <a:t>Studierenden </a:t>
            </a:r>
            <a:endParaRPr lang="de-DE" dirty="0"/>
          </a:p>
          <a:p>
            <a:pPr lvl="1"/>
            <a:endParaRPr lang="de-DE" dirty="0"/>
          </a:p>
        </p:txBody>
      </p:sp>
      <p:pic>
        <p:nvPicPr>
          <p:cNvPr id="4" name="Grafik 3"/>
          <p:cNvPicPr>
            <a:picLocks noChangeAspect="1"/>
          </p:cNvPicPr>
          <p:nvPr/>
        </p:nvPicPr>
        <p:blipFill>
          <a:blip r:embed="rId2"/>
          <a:stretch>
            <a:fillRect/>
          </a:stretch>
        </p:blipFill>
        <p:spPr>
          <a:xfrm>
            <a:off x="264501" y="114300"/>
            <a:ext cx="1779135" cy="417328"/>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77492" y="114300"/>
            <a:ext cx="1985908" cy="554623"/>
          </a:xfrm>
          <a:prstGeom prst="rect">
            <a:avLst/>
          </a:prstGeom>
        </p:spPr>
      </p:pic>
      <p:pic>
        <p:nvPicPr>
          <p:cNvPr id="6" name="Grafi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58904"/>
            <a:ext cx="1117732" cy="372826"/>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91938" y="6075484"/>
            <a:ext cx="1671461" cy="733072"/>
          </a:xfrm>
          <a:prstGeom prst="rect">
            <a:avLst/>
          </a:prstGeom>
        </p:spPr>
      </p:pic>
    </p:spTree>
    <p:extLst>
      <p:ext uri="{BB962C8B-B14F-4D97-AF65-F5344CB8AC3E}">
        <p14:creationId xmlns:p14="http://schemas.microsoft.com/office/powerpoint/2010/main" val="893470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219343"/>
            <a:ext cx="10515600" cy="1325563"/>
          </a:xfrm>
        </p:spPr>
        <p:txBody>
          <a:bodyPr>
            <a:normAutofit/>
          </a:bodyPr>
          <a:lstStyle/>
          <a:p>
            <a:pPr algn="ctr"/>
            <a:r>
              <a:rPr lang="de-DE" sz="2800" dirty="0" smtClean="0"/>
              <a:t>Inventar zur Evaluation von </a:t>
            </a:r>
            <a:r>
              <a:rPr lang="de-DE" sz="2800" dirty="0" err="1" smtClean="0"/>
              <a:t>Blended</a:t>
            </a:r>
            <a:r>
              <a:rPr lang="de-DE" sz="2800" dirty="0" smtClean="0"/>
              <a:t>-Learning </a:t>
            </a:r>
            <a:br>
              <a:rPr lang="de-DE" sz="2800" dirty="0" smtClean="0"/>
            </a:br>
            <a:r>
              <a:rPr lang="de-DE" sz="2000" dirty="0" smtClean="0"/>
              <a:t>(IEBL, Peter et al., 2015)</a:t>
            </a:r>
            <a:endParaRPr lang="de-DE" sz="2000" dirty="0"/>
          </a:p>
        </p:txBody>
      </p:sp>
      <p:sp>
        <p:nvSpPr>
          <p:cNvPr id="3" name="Inhaltsplatzhalter 2"/>
          <p:cNvSpPr>
            <a:spLocks noGrp="1"/>
          </p:cNvSpPr>
          <p:nvPr>
            <p:ph idx="1"/>
          </p:nvPr>
        </p:nvSpPr>
        <p:spPr>
          <a:xfrm>
            <a:off x="2233978" y="5471224"/>
            <a:ext cx="9119822" cy="5115451"/>
          </a:xfrm>
        </p:spPr>
        <p:txBody>
          <a:bodyPr>
            <a:normAutofit/>
          </a:bodyPr>
          <a:lstStyle/>
          <a:p>
            <a:pPr marL="457200" lvl="1" indent="0">
              <a:buNone/>
            </a:pPr>
            <a:endParaRPr lang="de-DE" dirty="0" smtClean="0"/>
          </a:p>
          <a:p>
            <a:pPr marL="457200" lvl="1" indent="0">
              <a:buNone/>
            </a:pPr>
            <a:endParaRPr lang="de-DE" dirty="0" smtClean="0"/>
          </a:p>
          <a:p>
            <a:pPr marL="457200" lvl="1" indent="0">
              <a:buNone/>
            </a:pPr>
            <a:r>
              <a:rPr lang="de-DE" sz="1400" dirty="0" smtClean="0"/>
              <a:t>46 </a:t>
            </a:r>
            <a:r>
              <a:rPr lang="de-DE" sz="1400" dirty="0"/>
              <a:t>Items, 7 stufige </a:t>
            </a:r>
            <a:r>
              <a:rPr lang="de-DE" sz="1400" dirty="0" err="1"/>
              <a:t>Likert</a:t>
            </a:r>
            <a:r>
              <a:rPr lang="de-DE" sz="1400" dirty="0"/>
              <a:t>-Skala (trifft nicht zu bis trifft vollständig zu</a:t>
            </a:r>
            <a:r>
              <a:rPr lang="de-DE" sz="1400" dirty="0" smtClean="0"/>
              <a:t>)</a:t>
            </a:r>
            <a:endParaRPr lang="de-DE" sz="1400" dirty="0"/>
          </a:p>
        </p:txBody>
      </p:sp>
      <p:pic>
        <p:nvPicPr>
          <p:cNvPr id="9" name="Grafik 8"/>
          <p:cNvPicPr>
            <a:picLocks noChangeAspect="1"/>
          </p:cNvPicPr>
          <p:nvPr/>
        </p:nvPicPr>
        <p:blipFill>
          <a:blip r:embed="rId2"/>
          <a:stretch>
            <a:fillRect/>
          </a:stretch>
        </p:blipFill>
        <p:spPr>
          <a:xfrm>
            <a:off x="264501" y="114300"/>
            <a:ext cx="1779135" cy="417328"/>
          </a:xfrm>
          <a:prstGeom prst="rect">
            <a:avLst/>
          </a:prstGeom>
        </p:spPr>
      </p:pic>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1" name="Grafik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2" name="Grafik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graphicFrame>
        <p:nvGraphicFramePr>
          <p:cNvPr id="4" name="Tabelle 3"/>
          <p:cNvGraphicFramePr>
            <a:graphicFrameLocks noGrp="1"/>
          </p:cNvGraphicFramePr>
          <p:nvPr>
            <p:extLst>
              <p:ext uri="{D42A27DB-BD31-4B8C-83A1-F6EECF244321}">
                <p14:modId xmlns:p14="http://schemas.microsoft.com/office/powerpoint/2010/main" val="2897302257"/>
              </p:ext>
            </p:extLst>
          </p:nvPr>
        </p:nvGraphicFramePr>
        <p:xfrm>
          <a:off x="2581203" y="1542366"/>
          <a:ext cx="7378998" cy="4424960"/>
        </p:xfrm>
        <a:graphic>
          <a:graphicData uri="http://schemas.openxmlformats.org/drawingml/2006/table">
            <a:tbl>
              <a:tblPr firstRow="1" firstCol="1" bandRow="1">
                <a:tableStyleId>{0660B408-B3CF-4A94-85FC-2B1E0A45F4A2}</a:tableStyleId>
              </a:tblPr>
              <a:tblGrid>
                <a:gridCol w="1456662">
                  <a:extLst>
                    <a:ext uri="{9D8B030D-6E8A-4147-A177-3AD203B41FA5}">
                      <a16:colId xmlns:a16="http://schemas.microsoft.com/office/drawing/2014/main" val="667289887"/>
                    </a:ext>
                  </a:extLst>
                </a:gridCol>
                <a:gridCol w="2961168">
                  <a:extLst>
                    <a:ext uri="{9D8B030D-6E8A-4147-A177-3AD203B41FA5}">
                      <a16:colId xmlns:a16="http://schemas.microsoft.com/office/drawing/2014/main" val="4260952194"/>
                    </a:ext>
                  </a:extLst>
                </a:gridCol>
                <a:gridCol w="2961168">
                  <a:extLst>
                    <a:ext uri="{9D8B030D-6E8A-4147-A177-3AD203B41FA5}">
                      <a16:colId xmlns:a16="http://schemas.microsoft.com/office/drawing/2014/main" val="1652212425"/>
                    </a:ext>
                  </a:extLst>
                </a:gridCol>
              </a:tblGrid>
              <a:tr h="197944">
                <a:tc>
                  <a:txBody>
                    <a:bodyPr/>
                    <a:lstStyle/>
                    <a:p>
                      <a:pPr>
                        <a:lnSpc>
                          <a:spcPct val="107000"/>
                        </a:lnSpc>
                        <a:spcAft>
                          <a:spcPts val="0"/>
                        </a:spcAft>
                      </a:pPr>
                      <a:r>
                        <a:rPr lang="de-DE" sz="800" dirty="0">
                          <a:effectLst/>
                        </a:rPr>
                        <a:t> </a:t>
                      </a:r>
                      <a:endParaRPr lang="de-D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tc>
                <a:tc>
                  <a:txBody>
                    <a:bodyPr/>
                    <a:lstStyle/>
                    <a:p>
                      <a:pPr>
                        <a:lnSpc>
                          <a:spcPct val="107000"/>
                        </a:lnSpc>
                        <a:spcAft>
                          <a:spcPts val="0"/>
                        </a:spcAft>
                      </a:pPr>
                      <a:r>
                        <a:rPr lang="de-DE" sz="1050" dirty="0">
                          <a:effectLst/>
                        </a:rPr>
                        <a:t> </a:t>
                      </a:r>
                      <a:r>
                        <a:rPr lang="de-DE" sz="1050" dirty="0" smtClean="0">
                          <a:effectLst/>
                        </a:rPr>
                        <a:t>Skala</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tc>
                <a:tc>
                  <a:txBody>
                    <a:bodyPr/>
                    <a:lstStyle/>
                    <a:p>
                      <a:pPr>
                        <a:lnSpc>
                          <a:spcPct val="107000"/>
                        </a:lnSpc>
                        <a:spcAft>
                          <a:spcPts val="0"/>
                        </a:spcAft>
                      </a:pPr>
                      <a:r>
                        <a:rPr lang="de-DE" sz="1050" dirty="0">
                          <a:effectLst/>
                        </a:rPr>
                        <a:t>Beispielitem</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tc>
                <a:extLst>
                  <a:ext uri="{0D108BD9-81ED-4DB2-BD59-A6C34878D82A}">
                    <a16:rowId xmlns:a16="http://schemas.microsoft.com/office/drawing/2014/main" val="3939466323"/>
                  </a:ext>
                </a:extLst>
              </a:tr>
              <a:tr h="528377">
                <a:tc rowSpan="3">
                  <a:txBody>
                    <a:bodyPr/>
                    <a:lstStyle/>
                    <a:p>
                      <a:pPr>
                        <a:lnSpc>
                          <a:spcPct val="107000"/>
                        </a:lnSpc>
                        <a:spcAft>
                          <a:spcPts val="0"/>
                        </a:spcAft>
                      </a:pPr>
                      <a:r>
                        <a:rPr lang="de-DE" sz="1050" dirty="0">
                          <a:solidFill>
                            <a:schemeClr val="accent2"/>
                          </a:solidFill>
                          <a:effectLst/>
                        </a:rPr>
                        <a:t>Gesamtbewertung</a:t>
                      </a:r>
                      <a:endParaRPr lang="de-DE" sz="105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Allgemeiner </a:t>
                      </a:r>
                      <a:r>
                        <a:rPr lang="de-DE" sz="1050" dirty="0" smtClean="0">
                          <a:effectLst/>
                        </a:rPr>
                        <a:t>Nutzen </a:t>
                      </a:r>
                      <a:br>
                        <a:rPr lang="de-DE" sz="1050" dirty="0" smtClean="0">
                          <a:effectLst/>
                        </a:rPr>
                      </a:br>
                      <a:r>
                        <a:rPr lang="de-DE" sz="1050" dirty="0" smtClean="0">
                          <a:effectLst/>
                        </a:rPr>
                        <a:t>(6 Items, </a:t>
                      </a:r>
                      <a:r>
                        <a:rPr lang="el-GR" sz="1050" b="0" dirty="0" smtClean="0">
                          <a:effectLst/>
                        </a:rPr>
                        <a:t>α</a:t>
                      </a:r>
                      <a:r>
                        <a:rPr lang="de-DE" sz="1050" dirty="0" smtClean="0">
                          <a:effectLst/>
                        </a:rPr>
                        <a:t>=.82)</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Ich lerne etwas Sinnvolles und Wichtiges</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2711071194"/>
                  </a:ext>
                </a:extLst>
              </a:tr>
              <a:tr h="528377">
                <a:tc vMerge="1">
                  <a:txBody>
                    <a:bodyPr/>
                    <a:lstStyle/>
                    <a:p>
                      <a:endParaRPr lang="de-DE"/>
                    </a:p>
                  </a:txBody>
                  <a:tcPr/>
                </a:tc>
                <a:tc>
                  <a:txBody>
                    <a:bodyPr/>
                    <a:lstStyle/>
                    <a:p>
                      <a:pPr>
                        <a:lnSpc>
                          <a:spcPct val="107000"/>
                        </a:lnSpc>
                        <a:spcAft>
                          <a:spcPts val="0"/>
                        </a:spcAft>
                      </a:pPr>
                      <a:r>
                        <a:rPr lang="de-DE" sz="1050" dirty="0">
                          <a:effectLst/>
                        </a:rPr>
                        <a:t>Didaktische </a:t>
                      </a:r>
                      <a:r>
                        <a:rPr lang="de-DE" sz="1050" dirty="0" smtClean="0">
                          <a:effectLst/>
                        </a:rPr>
                        <a:t>Qualität </a:t>
                      </a:r>
                      <a:br>
                        <a:rPr lang="de-DE" sz="1050" dirty="0" smtClean="0">
                          <a:effectLst/>
                        </a:rPr>
                      </a:br>
                      <a:r>
                        <a:rPr lang="de-DE" sz="1050" dirty="0" smtClean="0">
                          <a:effectLst/>
                        </a:rPr>
                        <a:t>(7 Items, </a:t>
                      </a:r>
                      <a:r>
                        <a:rPr lang="el-GR" sz="1050" b="0" dirty="0" smtClean="0">
                          <a:effectLst/>
                        </a:rPr>
                        <a:t>α</a:t>
                      </a:r>
                      <a:r>
                        <a:rPr lang="de-DE" sz="1050" dirty="0" smtClean="0">
                          <a:effectLst/>
                        </a:rPr>
                        <a:t>=.76</a:t>
                      </a:r>
                    </a:p>
                  </a:txBody>
                  <a:tcPr marL="47529" marR="47529" marT="0" marB="0" anchor="ctr"/>
                </a:tc>
                <a:tc>
                  <a:txBody>
                    <a:bodyPr/>
                    <a:lstStyle/>
                    <a:p>
                      <a:pPr>
                        <a:lnSpc>
                          <a:spcPct val="107000"/>
                        </a:lnSpc>
                        <a:spcAft>
                          <a:spcPts val="0"/>
                        </a:spcAft>
                      </a:pPr>
                      <a:r>
                        <a:rPr lang="de-DE" sz="1050" dirty="0">
                          <a:effectLst/>
                        </a:rPr>
                        <a:t>Der Stoff wird anhand von Beispielen veranschaulicht</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2256088295"/>
                  </a:ext>
                </a:extLst>
              </a:tr>
              <a:tr h="528377">
                <a:tc vMerge="1">
                  <a:txBody>
                    <a:bodyPr/>
                    <a:lstStyle/>
                    <a:p>
                      <a:endParaRPr lang="de-DE"/>
                    </a:p>
                  </a:txBody>
                  <a:tcPr/>
                </a:tc>
                <a:tc>
                  <a:txBody>
                    <a:bodyPr/>
                    <a:lstStyle/>
                    <a:p>
                      <a:pPr>
                        <a:lnSpc>
                          <a:spcPct val="107000"/>
                        </a:lnSpc>
                        <a:spcAft>
                          <a:spcPts val="0"/>
                        </a:spcAft>
                      </a:pPr>
                      <a:r>
                        <a:rPr lang="de-DE" sz="1050" dirty="0">
                          <a:effectLst/>
                        </a:rPr>
                        <a:t>Angemessenheit der </a:t>
                      </a:r>
                      <a:r>
                        <a:rPr lang="de-DE" sz="1050" dirty="0" smtClean="0">
                          <a:effectLst/>
                        </a:rPr>
                        <a:t>Beanspruchung</a:t>
                      </a:r>
                      <a:br>
                        <a:rPr lang="de-DE" sz="1050" dirty="0" smtClean="0">
                          <a:effectLst/>
                        </a:rPr>
                      </a:br>
                      <a:r>
                        <a:rPr lang="de-DE" sz="1050" dirty="0" smtClean="0">
                          <a:effectLst/>
                        </a:rPr>
                        <a:t>(5 Items (</a:t>
                      </a:r>
                      <a:r>
                        <a:rPr lang="el-GR" sz="1050" b="0" dirty="0" smtClean="0">
                          <a:effectLst/>
                        </a:rPr>
                        <a:t>α</a:t>
                      </a:r>
                      <a:r>
                        <a:rPr lang="de-DE" sz="1050" dirty="0" smtClean="0">
                          <a:effectLst/>
                        </a:rPr>
                        <a:t>=.67)</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Schwere des Stoffes als solches: 1 = viel zu leicht, 4 = genau richtig, 7= viel zu schwer</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2170983308"/>
                  </a:ext>
                </a:extLst>
              </a:tr>
              <a:tr h="528377">
                <a:tc rowSpan="3">
                  <a:txBody>
                    <a:bodyPr/>
                    <a:lstStyle/>
                    <a:p>
                      <a:pPr>
                        <a:lnSpc>
                          <a:spcPct val="107000"/>
                        </a:lnSpc>
                        <a:spcAft>
                          <a:spcPts val="0"/>
                        </a:spcAft>
                      </a:pPr>
                      <a:r>
                        <a:rPr lang="de-DE" sz="1050" dirty="0" smtClean="0">
                          <a:solidFill>
                            <a:schemeClr val="accent5"/>
                          </a:solidFill>
                          <a:effectLst/>
                        </a:rPr>
                        <a:t>Onlineteile</a:t>
                      </a:r>
                      <a:endParaRPr lang="de-DE" sz="105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Akzeptanz der </a:t>
                      </a:r>
                      <a:r>
                        <a:rPr lang="de-DE" sz="1050" dirty="0" smtClean="0">
                          <a:effectLst/>
                        </a:rPr>
                        <a:t>Onlinelehre</a:t>
                      </a:r>
                    </a:p>
                    <a:p>
                      <a:pPr>
                        <a:lnSpc>
                          <a:spcPct val="107000"/>
                        </a:lnSpc>
                        <a:spcAft>
                          <a:spcPts val="0"/>
                        </a:spcAft>
                      </a:pPr>
                      <a:r>
                        <a:rPr lang="de-DE" sz="1050" dirty="0" smtClean="0">
                          <a:effectLst/>
                        </a:rPr>
                        <a:t>(5 Items, </a:t>
                      </a:r>
                      <a:r>
                        <a:rPr lang="el-GR" sz="1050" b="0" dirty="0" smtClean="0">
                          <a:effectLst/>
                        </a:rPr>
                        <a:t>α</a:t>
                      </a:r>
                      <a:r>
                        <a:rPr lang="de-DE" sz="1050" dirty="0" smtClean="0">
                          <a:effectLst/>
                        </a:rPr>
                        <a:t>= .86)</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Die Lerninhalte werden in den Online-Modulen verständlich vermittelt</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1266486928"/>
                  </a:ext>
                </a:extLst>
              </a:tr>
              <a:tr h="528377">
                <a:tc vMerge="1">
                  <a:txBody>
                    <a:bodyPr/>
                    <a:lstStyle/>
                    <a:p>
                      <a:endParaRPr lang="de-DE"/>
                    </a:p>
                  </a:txBody>
                  <a:tcPr/>
                </a:tc>
                <a:tc>
                  <a:txBody>
                    <a:bodyPr/>
                    <a:lstStyle/>
                    <a:p>
                      <a:pPr>
                        <a:lnSpc>
                          <a:spcPct val="107000"/>
                        </a:lnSpc>
                        <a:spcAft>
                          <a:spcPts val="0"/>
                        </a:spcAft>
                      </a:pPr>
                      <a:r>
                        <a:rPr lang="de-DE" sz="1050" dirty="0">
                          <a:effectLst/>
                        </a:rPr>
                        <a:t>Fehlender sozialer </a:t>
                      </a:r>
                      <a:r>
                        <a:rPr lang="de-DE" sz="1050" dirty="0" smtClean="0">
                          <a:effectLst/>
                        </a:rPr>
                        <a:t>Austausch </a:t>
                      </a:r>
                      <a:br>
                        <a:rPr lang="de-DE" sz="1050" dirty="0" smtClean="0">
                          <a:effectLst/>
                        </a:rPr>
                      </a:br>
                      <a:r>
                        <a:rPr lang="de-DE" sz="1050" dirty="0" smtClean="0">
                          <a:effectLst/>
                        </a:rPr>
                        <a:t>(3 Items, </a:t>
                      </a:r>
                      <a:r>
                        <a:rPr lang="el-GR" sz="1050" b="0" dirty="0" smtClean="0">
                          <a:effectLst/>
                        </a:rPr>
                        <a:t>α</a:t>
                      </a:r>
                      <a:r>
                        <a:rPr lang="de-DE" sz="1050" dirty="0" smtClean="0">
                          <a:effectLst/>
                        </a:rPr>
                        <a:t>= .84)</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Bei der Bearbeitung der Online-Module hat mir der Austausch mit anderen Teilnehmenden gefehlt</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3669294032"/>
                  </a:ext>
                </a:extLst>
              </a:tr>
              <a:tr h="528377">
                <a:tc vMerge="1">
                  <a:txBody>
                    <a:bodyPr/>
                    <a:lstStyle/>
                    <a:p>
                      <a:endParaRPr lang="de-DE"/>
                    </a:p>
                  </a:txBody>
                  <a:tcPr/>
                </a:tc>
                <a:tc>
                  <a:txBody>
                    <a:bodyPr/>
                    <a:lstStyle/>
                    <a:p>
                      <a:pPr>
                        <a:lnSpc>
                          <a:spcPct val="107000"/>
                        </a:lnSpc>
                        <a:spcAft>
                          <a:spcPts val="0"/>
                        </a:spcAft>
                      </a:pPr>
                      <a:r>
                        <a:rPr lang="de-DE" sz="1050" dirty="0" smtClean="0">
                          <a:effectLst/>
                        </a:rPr>
                        <a:t>Nutzerfreundlichkeit </a:t>
                      </a:r>
                      <a:br>
                        <a:rPr lang="de-DE" sz="1050" dirty="0" smtClean="0">
                          <a:effectLst/>
                        </a:rPr>
                      </a:br>
                      <a:r>
                        <a:rPr lang="de-DE" sz="1050" dirty="0" smtClean="0">
                          <a:effectLst/>
                        </a:rPr>
                        <a:t>(7 Items´;</a:t>
                      </a:r>
                      <a:r>
                        <a:rPr lang="de-DE" sz="1050" baseline="0" dirty="0" smtClean="0">
                          <a:effectLst/>
                        </a:rPr>
                        <a:t> </a:t>
                      </a:r>
                      <a:r>
                        <a:rPr lang="el-GR" sz="1050" b="0" dirty="0" smtClean="0">
                          <a:effectLst/>
                        </a:rPr>
                        <a:t>α</a:t>
                      </a:r>
                      <a:r>
                        <a:rPr lang="de-DE" sz="1050" baseline="0" dirty="0" smtClean="0">
                          <a:effectLst/>
                        </a:rPr>
                        <a:t>=.83)</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Die Online-Lernumgebung ist übersichtlich</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1465461621"/>
                  </a:ext>
                </a:extLst>
              </a:tr>
              <a:tr h="528377">
                <a:tc rowSpan="2">
                  <a:txBody>
                    <a:bodyPr/>
                    <a:lstStyle/>
                    <a:p>
                      <a:pPr>
                        <a:lnSpc>
                          <a:spcPct val="107000"/>
                        </a:lnSpc>
                        <a:spcAft>
                          <a:spcPts val="0"/>
                        </a:spcAft>
                      </a:pPr>
                      <a:r>
                        <a:rPr lang="de-DE" sz="1050" dirty="0" smtClean="0">
                          <a:solidFill>
                            <a:srgbClr val="CC66FF"/>
                          </a:solidFill>
                          <a:effectLst/>
                          <a:latin typeface="+mn-lt"/>
                          <a:ea typeface="+mn-ea"/>
                          <a:cs typeface="+mn-cs"/>
                        </a:rPr>
                        <a:t>Präsenzteile</a:t>
                      </a:r>
                      <a:endParaRPr lang="de-DE" sz="1050" dirty="0">
                        <a:solidFill>
                          <a:srgbClr val="CC66FF"/>
                        </a:solidFill>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Akzeptanz der </a:t>
                      </a:r>
                      <a:r>
                        <a:rPr lang="de-DE" sz="1050" dirty="0" smtClean="0">
                          <a:effectLst/>
                        </a:rPr>
                        <a:t>Präsenzlehre </a:t>
                      </a:r>
                      <a:br>
                        <a:rPr lang="de-DE" sz="1050" dirty="0" smtClean="0">
                          <a:effectLst/>
                        </a:rPr>
                      </a:br>
                      <a:r>
                        <a:rPr lang="de-DE" sz="1050" dirty="0" smtClean="0">
                          <a:effectLst/>
                        </a:rPr>
                        <a:t>(5</a:t>
                      </a:r>
                      <a:r>
                        <a:rPr lang="de-DE" sz="1050" baseline="0" dirty="0" smtClean="0">
                          <a:effectLst/>
                        </a:rPr>
                        <a:t> Items, </a:t>
                      </a:r>
                      <a:r>
                        <a:rPr lang="el-GR" sz="1050" b="0" dirty="0" smtClean="0">
                          <a:effectLst/>
                        </a:rPr>
                        <a:t>α</a:t>
                      </a:r>
                      <a:r>
                        <a:rPr lang="de-DE" sz="1050" baseline="0" dirty="0" smtClean="0">
                          <a:effectLst/>
                        </a:rPr>
                        <a:t>=.77</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Durch die Präsenzlehre wird mein Verständnis der Lehrinhalte gefestigt</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227144877"/>
                  </a:ext>
                </a:extLst>
              </a:tr>
              <a:tr h="528377">
                <a:tc vMerge="1">
                  <a:txBody>
                    <a:bodyPr/>
                    <a:lstStyle/>
                    <a:p>
                      <a:endParaRPr lang="de-DE"/>
                    </a:p>
                  </a:txBody>
                  <a:tcPr/>
                </a:tc>
                <a:tc>
                  <a:txBody>
                    <a:bodyPr/>
                    <a:lstStyle/>
                    <a:p>
                      <a:pPr>
                        <a:lnSpc>
                          <a:spcPct val="107000"/>
                        </a:lnSpc>
                        <a:spcAft>
                          <a:spcPts val="0"/>
                        </a:spcAft>
                      </a:pPr>
                      <a:r>
                        <a:rPr lang="de-DE" sz="1050" dirty="0" smtClean="0">
                          <a:effectLst/>
                        </a:rPr>
                        <a:t>Dozent</a:t>
                      </a:r>
                      <a:r>
                        <a:rPr lang="de-DE" sz="1050" baseline="0" dirty="0" smtClean="0">
                          <a:effectLst/>
                        </a:rPr>
                        <a:t>*in </a:t>
                      </a:r>
                      <a:br>
                        <a:rPr lang="de-DE" sz="1050" baseline="0" dirty="0" smtClean="0">
                          <a:effectLst/>
                        </a:rPr>
                      </a:br>
                      <a:r>
                        <a:rPr lang="de-DE" sz="1050" baseline="0" dirty="0" smtClean="0">
                          <a:effectLst/>
                        </a:rPr>
                        <a:t>(8 Items; </a:t>
                      </a:r>
                      <a:r>
                        <a:rPr lang="el-GR" sz="1050" b="0" dirty="0" smtClean="0">
                          <a:effectLst/>
                        </a:rPr>
                        <a:t>α</a:t>
                      </a:r>
                      <a:r>
                        <a:rPr lang="de-DE" sz="1050" baseline="0" dirty="0" smtClean="0">
                          <a:effectLst/>
                        </a:rPr>
                        <a:t>=.87) </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tc>
                  <a:txBody>
                    <a:bodyPr/>
                    <a:lstStyle/>
                    <a:p>
                      <a:pPr>
                        <a:lnSpc>
                          <a:spcPct val="107000"/>
                        </a:lnSpc>
                        <a:spcAft>
                          <a:spcPts val="0"/>
                        </a:spcAft>
                      </a:pPr>
                      <a:r>
                        <a:rPr lang="de-DE" sz="1050" dirty="0">
                          <a:effectLst/>
                        </a:rPr>
                        <a:t>Die Dozentin/Der Dozent spricht verständlich und anregend</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529" marR="47529" marT="0" marB="0" anchor="ctr"/>
                </a:tc>
                <a:extLst>
                  <a:ext uri="{0D108BD9-81ED-4DB2-BD59-A6C34878D82A}">
                    <a16:rowId xmlns:a16="http://schemas.microsoft.com/office/drawing/2014/main" val="123591974"/>
                  </a:ext>
                </a:extLst>
              </a:tr>
            </a:tbl>
          </a:graphicData>
        </a:graphic>
      </p:graphicFrame>
    </p:spTree>
    <p:extLst>
      <p:ext uri="{BB962C8B-B14F-4D97-AF65-F5344CB8AC3E}">
        <p14:creationId xmlns:p14="http://schemas.microsoft.com/office/powerpoint/2010/main" val="19823686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2594" y="578217"/>
            <a:ext cx="10515600" cy="1325563"/>
          </a:xfrm>
        </p:spPr>
        <p:txBody>
          <a:bodyPr>
            <a:normAutofit/>
          </a:bodyPr>
          <a:lstStyle/>
          <a:p>
            <a:pPr algn="ctr"/>
            <a:r>
              <a:rPr lang="de-DE" sz="2800" dirty="0" smtClean="0"/>
              <a:t>Evaluation </a:t>
            </a:r>
            <a:r>
              <a:rPr lang="de-DE" sz="2800" dirty="0" err="1"/>
              <a:t>B</a:t>
            </a:r>
            <a:r>
              <a:rPr lang="de-DE" sz="2800" dirty="0" err="1" smtClean="0"/>
              <a:t>lended</a:t>
            </a:r>
            <a:r>
              <a:rPr lang="de-DE" sz="2800" dirty="0" smtClean="0"/>
              <a:t>-Learning Veranstaltungen (IEBL)</a:t>
            </a:r>
            <a:endParaRPr lang="de-DE" sz="2800" dirty="0"/>
          </a:p>
        </p:txBody>
      </p:sp>
      <p:graphicFrame>
        <p:nvGraphicFramePr>
          <p:cNvPr id="9" name="Tabelle 8"/>
          <p:cNvGraphicFramePr>
            <a:graphicFrameLocks noGrp="1"/>
          </p:cNvGraphicFramePr>
          <p:nvPr>
            <p:extLst>
              <p:ext uri="{D42A27DB-BD31-4B8C-83A1-F6EECF244321}">
                <p14:modId xmlns:p14="http://schemas.microsoft.com/office/powerpoint/2010/main" val="2136814881"/>
              </p:ext>
            </p:extLst>
          </p:nvPr>
        </p:nvGraphicFramePr>
        <p:xfrm>
          <a:off x="1644164" y="1690688"/>
          <a:ext cx="8552460" cy="4262702"/>
        </p:xfrm>
        <a:graphic>
          <a:graphicData uri="http://schemas.openxmlformats.org/drawingml/2006/table">
            <a:tbl>
              <a:tblPr>
                <a:tableStyleId>{8A107856-5554-42FB-B03E-39F5DBC370BA}</a:tableStyleId>
              </a:tblPr>
              <a:tblGrid>
                <a:gridCol w="1843315">
                  <a:extLst>
                    <a:ext uri="{9D8B030D-6E8A-4147-A177-3AD203B41FA5}">
                      <a16:colId xmlns:a16="http://schemas.microsoft.com/office/drawing/2014/main" val="2672423267"/>
                    </a:ext>
                  </a:extLst>
                </a:gridCol>
                <a:gridCol w="1577669">
                  <a:extLst>
                    <a:ext uri="{9D8B030D-6E8A-4147-A177-3AD203B41FA5}">
                      <a16:colId xmlns:a16="http://schemas.microsoft.com/office/drawing/2014/main" val="2356726104"/>
                    </a:ext>
                  </a:extLst>
                </a:gridCol>
                <a:gridCol w="1710492">
                  <a:extLst>
                    <a:ext uri="{9D8B030D-6E8A-4147-A177-3AD203B41FA5}">
                      <a16:colId xmlns:a16="http://schemas.microsoft.com/office/drawing/2014/main" val="4070833585"/>
                    </a:ext>
                  </a:extLst>
                </a:gridCol>
                <a:gridCol w="1710492">
                  <a:extLst>
                    <a:ext uri="{9D8B030D-6E8A-4147-A177-3AD203B41FA5}">
                      <a16:colId xmlns:a16="http://schemas.microsoft.com/office/drawing/2014/main" val="3554003879"/>
                    </a:ext>
                  </a:extLst>
                </a:gridCol>
                <a:gridCol w="1710492">
                  <a:extLst>
                    <a:ext uri="{9D8B030D-6E8A-4147-A177-3AD203B41FA5}">
                      <a16:colId xmlns:a16="http://schemas.microsoft.com/office/drawing/2014/main" val="3197908247"/>
                    </a:ext>
                  </a:extLst>
                </a:gridCol>
              </a:tblGrid>
              <a:tr h="244793">
                <a:tc rowSpan="2">
                  <a:txBody>
                    <a:bodyPr/>
                    <a:lstStyle/>
                    <a:p>
                      <a:pPr algn="l" fontAlgn="ctr"/>
                      <a:r>
                        <a:rPr lang="de-DE" sz="1050" u="none" strike="noStrike" dirty="0">
                          <a:effectLst/>
                        </a:rPr>
                        <a:t>Skala</a:t>
                      </a:r>
                      <a:endParaRPr lang="de-DE" sz="1050" b="1" i="1"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l" fontAlgn="ctr"/>
                      <a:r>
                        <a:rPr lang="de-DE" sz="1050" b="0" i="0" u="none" strike="noStrike" dirty="0" smtClean="0">
                          <a:solidFill>
                            <a:schemeClr val="dk1"/>
                          </a:solidFill>
                          <a:effectLst/>
                          <a:latin typeface="+mn-lt"/>
                        </a:rPr>
                        <a:t>Peter</a:t>
                      </a:r>
                      <a:r>
                        <a:rPr lang="de-DE" sz="1050" b="0" i="0" u="none" strike="noStrike" baseline="0" dirty="0" smtClean="0">
                          <a:solidFill>
                            <a:schemeClr val="dk1"/>
                          </a:solidFill>
                          <a:effectLst/>
                          <a:latin typeface="+mn-lt"/>
                        </a:rPr>
                        <a:t> et al. (2015)</a:t>
                      </a:r>
                      <a:br>
                        <a:rPr lang="de-DE" sz="1050" b="0" i="0" u="none" strike="noStrike" baseline="0" dirty="0" smtClean="0">
                          <a:solidFill>
                            <a:schemeClr val="dk1"/>
                          </a:solidFill>
                          <a:effectLst/>
                          <a:latin typeface="+mn-lt"/>
                        </a:rPr>
                      </a:br>
                      <a:r>
                        <a:rPr lang="de-DE" sz="1050" b="0" i="0" u="none" strike="noStrike" baseline="0" dirty="0" smtClean="0">
                          <a:solidFill>
                            <a:schemeClr val="dk1"/>
                          </a:solidFill>
                          <a:effectLst/>
                          <a:latin typeface="+mn-lt"/>
                        </a:rPr>
                        <a:t>Konstruktionsstichprobe</a:t>
                      </a:r>
                      <a:br>
                        <a:rPr lang="de-DE" sz="1050" b="0" i="0" u="none" strike="noStrike" baseline="0" dirty="0" smtClean="0">
                          <a:solidFill>
                            <a:schemeClr val="dk1"/>
                          </a:solidFill>
                          <a:effectLst/>
                          <a:latin typeface="+mn-lt"/>
                        </a:rPr>
                      </a:br>
                      <a:r>
                        <a:rPr lang="de-DE" sz="1050" b="0" i="0" u="none" strike="noStrike" baseline="0" dirty="0" smtClean="0">
                          <a:solidFill>
                            <a:schemeClr val="dk1"/>
                          </a:solidFill>
                          <a:effectLst/>
                          <a:latin typeface="+mn-lt"/>
                        </a:rPr>
                        <a:t>MW (SD)</a:t>
                      </a:r>
                      <a:endParaRPr lang="de-DE" sz="1050" b="1" i="1" u="none" strike="noStrike" dirty="0">
                        <a:solidFill>
                          <a:srgbClr val="000000"/>
                        </a:solidFill>
                        <a:effectLst/>
                        <a:latin typeface="Arial" panose="020B0604020202020204" pitchFamily="34" charset="0"/>
                      </a:endParaRPr>
                    </a:p>
                  </a:txBody>
                  <a:tcPr marL="9525" marR="9525" marT="9525" marB="0" anchor="ctr">
                    <a:solidFill>
                      <a:schemeClr val="bg1"/>
                    </a:solidFill>
                  </a:tcPr>
                </a:tc>
                <a:tc gridSpan="3">
                  <a:txBody>
                    <a:bodyPr/>
                    <a:lstStyle/>
                    <a:p>
                      <a:pPr algn="ctr" fontAlgn="ctr"/>
                      <a:r>
                        <a:rPr lang="de-DE" sz="1050" u="none" strike="noStrike" dirty="0" smtClean="0">
                          <a:effectLst/>
                        </a:rPr>
                        <a:t>BL</a:t>
                      </a:r>
                      <a:r>
                        <a:rPr lang="de-DE" sz="1050" u="none" strike="noStrike" baseline="0" dirty="0" smtClean="0">
                          <a:effectLst/>
                        </a:rPr>
                        <a:t>-Veranstaltung Sportpädagogik </a:t>
                      </a:r>
                      <a:r>
                        <a:rPr lang="de-DE" sz="1050" u="none" strike="noStrike" baseline="0" dirty="0" err="1" smtClean="0">
                          <a:effectLst/>
                        </a:rPr>
                        <a:t>SoSe</a:t>
                      </a:r>
                      <a:r>
                        <a:rPr lang="de-DE" sz="1050" u="none" strike="noStrike" baseline="0" dirty="0" smtClean="0">
                          <a:effectLst/>
                        </a:rPr>
                        <a:t> 2022</a:t>
                      </a:r>
                      <a:endParaRPr lang="de-DE" sz="1050" u="none" strike="noStrike" dirty="0" smtClean="0">
                        <a:effectLst/>
                      </a:endParaRPr>
                    </a:p>
                  </a:txBody>
                  <a:tcPr marL="9525" marR="9525" marT="9525" marB="0" anchor="ctr"/>
                </a:tc>
                <a:tc hMerge="1">
                  <a:txBody>
                    <a:bodyPr/>
                    <a:lstStyle/>
                    <a:p>
                      <a:pPr algn="l" fontAlgn="ctr"/>
                      <a:endParaRPr lang="de-DE" sz="1050" b="1" i="1" u="none" strike="noStrike" dirty="0">
                        <a:solidFill>
                          <a:srgbClr val="000000"/>
                        </a:solidFill>
                        <a:effectLst/>
                        <a:latin typeface="Calibri" panose="020F0502020204030204" pitchFamily="34" charset="0"/>
                      </a:endParaRPr>
                    </a:p>
                  </a:txBody>
                  <a:tcPr marL="9525" marR="9525" marT="9525" marB="0" anchor="ctr"/>
                </a:tc>
                <a:tc hMerge="1">
                  <a:txBody>
                    <a:bodyPr/>
                    <a:lstStyle/>
                    <a:p>
                      <a:pPr algn="l" fontAlgn="ctr"/>
                      <a:endParaRPr lang="de-DE" sz="1050" b="1" i="1"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17783948"/>
                  </a:ext>
                </a:extLst>
              </a:tr>
              <a:tr h="244793">
                <a:tc vMerge="1">
                  <a:txBody>
                    <a:bodyPr/>
                    <a:lstStyle/>
                    <a:p>
                      <a:endParaRPr lang="de-DE"/>
                    </a:p>
                  </a:txBody>
                  <a:tcPr/>
                </a:tc>
                <a:tc vMerge="1">
                  <a:txBody>
                    <a:bodyPr/>
                    <a:lstStyle/>
                    <a:p>
                      <a:endParaRPr lang="de-DE"/>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50" u="none" strike="noStrike" dirty="0" smtClean="0">
                          <a:effectLst/>
                        </a:rPr>
                        <a:t>Klassenführung</a:t>
                      </a:r>
                      <a:endParaRPr lang="de-DE" sz="1050" b="1" i="1" u="none" strike="noStrike" dirty="0" smtClean="0">
                        <a:solidFill>
                          <a:srgbClr val="000000"/>
                        </a:solidFill>
                        <a:effectLst/>
                        <a:latin typeface="Calibri" panose="020F0502020204030204" pitchFamily="34" charset="0"/>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de-DE" sz="1050" b="0" i="0" u="none" strike="noStrike" baseline="0" dirty="0" smtClean="0">
                          <a:solidFill>
                            <a:schemeClr val="dk1"/>
                          </a:solidFill>
                          <a:effectLst/>
                          <a:latin typeface="+mn-lt"/>
                        </a:rPr>
                        <a:t>MW (SD)</a:t>
                      </a:r>
                      <a:endParaRPr lang="de-DE" sz="1050" b="1" i="1"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50" u="none" strike="noStrike" dirty="0" smtClean="0">
                          <a:effectLst/>
                        </a:rPr>
                        <a:t>Konstruktive Unterstützung</a:t>
                      </a:r>
                      <a:endParaRPr lang="de-DE" sz="1050" b="1" i="1" u="none" strike="noStrike" dirty="0" smtClean="0">
                        <a:solidFill>
                          <a:srgbClr val="000000"/>
                        </a:solidFill>
                        <a:effectLst/>
                        <a:latin typeface="Calibri" panose="020F0502020204030204" pitchFamily="34" charset="0"/>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de-DE" sz="1050" b="0" i="0" u="none" strike="noStrike" baseline="0" dirty="0" smtClean="0">
                          <a:solidFill>
                            <a:schemeClr val="dk1"/>
                          </a:solidFill>
                          <a:effectLst/>
                          <a:latin typeface="+mn-lt"/>
                        </a:rPr>
                        <a:t>MW (SD)</a:t>
                      </a:r>
                      <a:endParaRPr lang="de-DE" sz="1050" b="1" i="1" u="none" strike="noStrike" dirty="0" smtClean="0">
                        <a:solidFill>
                          <a:srgbClr val="000000"/>
                        </a:solidFill>
                        <a:effectLst/>
                        <a:latin typeface="Arial" panose="020B0604020202020204" pitchFamily="34" charset="0"/>
                      </a:endParaRP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50" u="none" strike="noStrike" dirty="0" smtClean="0">
                          <a:effectLst/>
                        </a:rPr>
                        <a:t>Kognitiv-motorische Aktivierung</a:t>
                      </a:r>
                      <a:br>
                        <a:rPr lang="de-DE" sz="1050" u="none" strike="noStrike" dirty="0" smtClean="0">
                          <a:effectLst/>
                        </a:rPr>
                      </a:br>
                      <a:r>
                        <a:rPr lang="de-DE" sz="1050" b="0" i="0" u="none" strike="noStrike" baseline="0" dirty="0" smtClean="0">
                          <a:solidFill>
                            <a:schemeClr val="dk1"/>
                          </a:solidFill>
                          <a:effectLst/>
                          <a:latin typeface="+mn-lt"/>
                        </a:rPr>
                        <a:t>MW (SD)</a:t>
                      </a:r>
                      <a:endParaRPr lang="de-DE" sz="1050" b="1" i="1" u="none" strike="noStrike" dirty="0" smtClean="0">
                        <a:solidFill>
                          <a:srgbClr val="000000"/>
                        </a:solidFill>
                        <a:effectLst/>
                        <a:latin typeface="Calibri" panose="020F0502020204030204" pitchFamily="34" charset="0"/>
                      </a:endParaRPr>
                    </a:p>
                    <a:p>
                      <a:pPr algn="ctr" fontAlgn="ctr"/>
                      <a:endParaRPr lang="de-DE" sz="1050" b="1" i="1"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50948480"/>
                  </a:ext>
                </a:extLst>
              </a:tr>
              <a:tr h="421038">
                <a:tc>
                  <a:txBody>
                    <a:bodyPr/>
                    <a:lstStyle/>
                    <a:p>
                      <a:pPr algn="l" fontAlgn="ctr"/>
                      <a:r>
                        <a:rPr lang="de-DE" sz="1050" u="none" strike="noStrike" dirty="0">
                          <a:solidFill>
                            <a:schemeClr val="accent2"/>
                          </a:solidFill>
                          <a:effectLst/>
                        </a:rPr>
                        <a:t>Allg. </a:t>
                      </a:r>
                      <a:r>
                        <a:rPr lang="de-DE" sz="1050" u="none" strike="noStrike" dirty="0" smtClean="0">
                          <a:solidFill>
                            <a:schemeClr val="accent2"/>
                          </a:solidFill>
                          <a:effectLst/>
                        </a:rPr>
                        <a:t>Nutzen </a:t>
                      </a:r>
                      <a:endParaRPr lang="de-DE" sz="1050" b="1" i="0" u="none" strike="noStrike" dirty="0">
                        <a:solidFill>
                          <a:schemeClr val="accent2"/>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6,18 </a:t>
                      </a:r>
                      <a:r>
                        <a:rPr lang="de-DE" sz="1050" u="none" strike="noStrike" dirty="0">
                          <a:effectLst/>
                        </a:rPr>
                        <a:t>(</a:t>
                      </a:r>
                      <a:r>
                        <a:rPr lang="de-DE" sz="1050" u="none" strike="noStrike" dirty="0" smtClean="0">
                          <a:effectLst/>
                        </a:rPr>
                        <a:t>0,61</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5,28 </a:t>
                      </a:r>
                      <a:r>
                        <a:rPr lang="de-DE" sz="1050" u="none" strike="noStrike" dirty="0">
                          <a:effectLst/>
                        </a:rPr>
                        <a:t>(</a:t>
                      </a:r>
                      <a:r>
                        <a:rPr lang="de-DE" sz="1050" u="none" strike="noStrike" dirty="0" smtClean="0">
                          <a:effectLst/>
                        </a:rPr>
                        <a:t>0,69</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5,16 </a:t>
                      </a:r>
                      <a:r>
                        <a:rPr lang="de-DE" sz="1050" u="none" strike="noStrike" dirty="0">
                          <a:effectLst/>
                        </a:rPr>
                        <a:t>(</a:t>
                      </a:r>
                      <a:r>
                        <a:rPr lang="de-DE" sz="1050" u="none" strike="noStrike" dirty="0" smtClean="0">
                          <a:effectLst/>
                        </a:rPr>
                        <a:t>0,66</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5,24 </a:t>
                      </a:r>
                      <a:r>
                        <a:rPr lang="de-DE" sz="1050" u="none" strike="noStrike" dirty="0">
                          <a:effectLst/>
                        </a:rPr>
                        <a:t>(</a:t>
                      </a:r>
                      <a:r>
                        <a:rPr lang="de-DE" sz="1050" u="none" strike="noStrike" dirty="0" smtClean="0">
                          <a:effectLst/>
                        </a:rPr>
                        <a:t>1,25</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71185767"/>
                  </a:ext>
                </a:extLst>
              </a:tr>
              <a:tr h="421038">
                <a:tc>
                  <a:txBody>
                    <a:bodyPr/>
                    <a:lstStyle/>
                    <a:p>
                      <a:pPr algn="l" fontAlgn="ctr"/>
                      <a:r>
                        <a:rPr lang="de-DE" sz="1050" u="none" strike="noStrike" dirty="0">
                          <a:solidFill>
                            <a:schemeClr val="accent2"/>
                          </a:solidFill>
                          <a:effectLst/>
                        </a:rPr>
                        <a:t>Didaktische </a:t>
                      </a:r>
                      <a:r>
                        <a:rPr lang="de-DE" sz="1050" u="none" strike="noStrike" dirty="0" smtClean="0">
                          <a:solidFill>
                            <a:schemeClr val="accent2"/>
                          </a:solidFill>
                          <a:effectLst/>
                        </a:rPr>
                        <a:t>Qualität</a:t>
                      </a:r>
                      <a:endParaRPr lang="de-DE" sz="1050" b="1" i="0" u="none" strike="noStrike" dirty="0">
                        <a:solidFill>
                          <a:schemeClr val="accent2"/>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6,6 (0,07)</a:t>
                      </a:r>
                      <a:endParaRPr lang="de-DE" sz="105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5,62 </a:t>
                      </a:r>
                      <a:r>
                        <a:rPr lang="de-DE" sz="1050" u="none" strike="noStrike" dirty="0">
                          <a:effectLst/>
                        </a:rPr>
                        <a:t>(</a:t>
                      </a:r>
                      <a:r>
                        <a:rPr lang="de-DE" sz="1050" u="none" strike="noStrike" dirty="0" smtClean="0">
                          <a:effectLst/>
                        </a:rPr>
                        <a:t>0,66</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5,74 </a:t>
                      </a:r>
                      <a:r>
                        <a:rPr lang="de-DE" sz="1050" u="none" strike="noStrike" dirty="0">
                          <a:effectLst/>
                        </a:rPr>
                        <a:t>(</a:t>
                      </a:r>
                      <a:r>
                        <a:rPr lang="de-DE" sz="1050" u="none" strike="noStrike" dirty="0" smtClean="0">
                          <a:effectLst/>
                        </a:rPr>
                        <a:t>0,49</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5,90 </a:t>
                      </a:r>
                      <a:r>
                        <a:rPr lang="de-DE" sz="1050" u="none" strike="noStrike" dirty="0">
                          <a:effectLst/>
                        </a:rPr>
                        <a:t>(</a:t>
                      </a:r>
                      <a:r>
                        <a:rPr lang="de-DE" sz="1050" u="none" strike="noStrike" dirty="0" smtClean="0">
                          <a:effectLst/>
                        </a:rPr>
                        <a:t>0,65</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94046429"/>
                  </a:ext>
                </a:extLst>
              </a:tr>
              <a:tr h="421038">
                <a:tc>
                  <a:txBody>
                    <a:bodyPr/>
                    <a:lstStyle/>
                    <a:p>
                      <a:pPr algn="l" fontAlgn="ctr"/>
                      <a:r>
                        <a:rPr lang="de-DE" sz="1050" u="none" strike="noStrike" dirty="0">
                          <a:solidFill>
                            <a:schemeClr val="accent2"/>
                          </a:solidFill>
                          <a:effectLst/>
                        </a:rPr>
                        <a:t>Angemessenheit der </a:t>
                      </a:r>
                      <a:r>
                        <a:rPr lang="de-DE" sz="1050" u="none" strike="noStrike" dirty="0" smtClean="0">
                          <a:solidFill>
                            <a:schemeClr val="accent2"/>
                          </a:solidFill>
                          <a:effectLst/>
                        </a:rPr>
                        <a:t>Beanspruchung </a:t>
                      </a:r>
                      <a:endParaRPr lang="de-DE" sz="1050" b="1" i="0" u="none" strike="noStrike" dirty="0">
                        <a:solidFill>
                          <a:schemeClr val="accent2"/>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4,16 </a:t>
                      </a:r>
                      <a:r>
                        <a:rPr lang="de-DE" sz="1050" u="none" strike="noStrike" dirty="0">
                          <a:effectLst/>
                        </a:rPr>
                        <a:t>(</a:t>
                      </a:r>
                      <a:r>
                        <a:rPr lang="de-DE" sz="1050" u="none" strike="noStrike" dirty="0" smtClean="0">
                          <a:effectLst/>
                        </a:rPr>
                        <a:t>0,54</a:t>
                      </a:r>
                      <a:r>
                        <a:rPr lang="de-DE" sz="1050" u="none" strike="noStrike" dirty="0">
                          <a:effectLst/>
                        </a:rPr>
                        <a:t>)</a:t>
                      </a:r>
                      <a:endParaRPr lang="de-DE" sz="1050" b="0" i="0" u="none" strike="noStrike" dirty="0">
                        <a:solidFill>
                          <a:srgbClr val="000000"/>
                        </a:solidFill>
                        <a:effectLst/>
                        <a:latin typeface="Arial" panose="020B060402020202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3,88 </a:t>
                      </a:r>
                      <a:r>
                        <a:rPr lang="de-DE" sz="1050" u="none" strike="noStrike" dirty="0">
                          <a:effectLst/>
                        </a:rPr>
                        <a:t>(</a:t>
                      </a:r>
                      <a:r>
                        <a:rPr lang="de-DE" sz="1050" u="none" strike="noStrike" dirty="0" smtClean="0">
                          <a:effectLst/>
                        </a:rPr>
                        <a:t>0,56</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4,11 </a:t>
                      </a:r>
                      <a:r>
                        <a:rPr lang="de-DE" sz="1050" u="none" strike="noStrike" dirty="0">
                          <a:effectLst/>
                        </a:rPr>
                        <a:t>(</a:t>
                      </a:r>
                      <a:r>
                        <a:rPr lang="de-DE" sz="1050" u="none" strike="noStrike" dirty="0" smtClean="0">
                          <a:effectLst/>
                        </a:rPr>
                        <a:t>0,24</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4,03 </a:t>
                      </a:r>
                      <a:r>
                        <a:rPr lang="de-DE" sz="1050" u="none" strike="noStrike" dirty="0">
                          <a:effectLst/>
                        </a:rPr>
                        <a:t>(</a:t>
                      </a:r>
                      <a:r>
                        <a:rPr lang="de-DE" sz="1050" u="none" strike="noStrike" dirty="0" smtClean="0">
                          <a:effectLst/>
                        </a:rPr>
                        <a:t>0,52</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25705541"/>
                  </a:ext>
                </a:extLst>
              </a:tr>
              <a:tr h="421038">
                <a:tc>
                  <a:txBody>
                    <a:bodyPr/>
                    <a:lstStyle/>
                    <a:p>
                      <a:pPr algn="l" fontAlgn="ctr"/>
                      <a:r>
                        <a:rPr lang="de-DE" sz="1050" u="none" strike="noStrike" dirty="0">
                          <a:solidFill>
                            <a:schemeClr val="accent5"/>
                          </a:solidFill>
                          <a:effectLst/>
                        </a:rPr>
                        <a:t>Akzeptanz </a:t>
                      </a:r>
                      <a:r>
                        <a:rPr lang="de-DE" sz="1050" u="none" strike="noStrike" dirty="0" smtClean="0">
                          <a:solidFill>
                            <a:schemeClr val="accent5"/>
                          </a:solidFill>
                          <a:effectLst/>
                        </a:rPr>
                        <a:t>Onlinelehre </a:t>
                      </a:r>
                      <a:endParaRPr lang="de-DE" sz="1050" b="1" i="0" u="none" strike="noStrike" dirty="0">
                        <a:solidFill>
                          <a:schemeClr val="accent5"/>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6,20 </a:t>
                      </a:r>
                      <a:r>
                        <a:rPr lang="de-DE" sz="1050" u="none" strike="noStrike" dirty="0">
                          <a:effectLst/>
                        </a:rPr>
                        <a:t>(</a:t>
                      </a:r>
                      <a:r>
                        <a:rPr lang="de-DE" sz="1050" u="none" strike="noStrike" dirty="0" smtClean="0">
                          <a:effectLst/>
                        </a:rPr>
                        <a:t>0,91</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5,78 </a:t>
                      </a:r>
                      <a:r>
                        <a:rPr lang="de-DE" sz="1050" u="none" strike="noStrike" dirty="0">
                          <a:effectLst/>
                        </a:rPr>
                        <a:t>(</a:t>
                      </a:r>
                      <a:r>
                        <a:rPr lang="de-DE" sz="1050" u="none" strike="noStrike" dirty="0" smtClean="0">
                          <a:effectLst/>
                        </a:rPr>
                        <a:t>0,83</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5,91 </a:t>
                      </a:r>
                      <a:r>
                        <a:rPr lang="de-DE" sz="1050" u="none" strike="noStrike" dirty="0">
                          <a:effectLst/>
                        </a:rPr>
                        <a:t>(</a:t>
                      </a:r>
                      <a:r>
                        <a:rPr lang="de-DE" sz="1050" u="none" strike="noStrike" dirty="0" smtClean="0">
                          <a:effectLst/>
                        </a:rPr>
                        <a:t>0,88</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5,94 </a:t>
                      </a:r>
                      <a:r>
                        <a:rPr lang="de-DE" sz="1050" u="none" strike="noStrike" dirty="0">
                          <a:effectLst/>
                        </a:rPr>
                        <a:t>(</a:t>
                      </a:r>
                      <a:r>
                        <a:rPr lang="de-DE" sz="1050" u="none" strike="noStrike" dirty="0" smtClean="0">
                          <a:effectLst/>
                        </a:rPr>
                        <a:t>0,83</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98749617"/>
                  </a:ext>
                </a:extLst>
              </a:tr>
              <a:tr h="421038">
                <a:tc>
                  <a:txBody>
                    <a:bodyPr/>
                    <a:lstStyle/>
                    <a:p>
                      <a:pPr algn="l" fontAlgn="ctr"/>
                      <a:r>
                        <a:rPr lang="de-DE" sz="1050" u="none" strike="noStrike" dirty="0">
                          <a:solidFill>
                            <a:schemeClr val="accent5"/>
                          </a:solidFill>
                          <a:effectLst/>
                        </a:rPr>
                        <a:t>Fehlender sozialer </a:t>
                      </a:r>
                      <a:r>
                        <a:rPr lang="de-DE" sz="1050" u="none" strike="noStrike" dirty="0" smtClean="0">
                          <a:solidFill>
                            <a:schemeClr val="accent5"/>
                          </a:solidFill>
                          <a:effectLst/>
                        </a:rPr>
                        <a:t>Austausch</a:t>
                      </a:r>
                      <a:endParaRPr lang="de-DE" sz="1050" b="1" i="0" u="none" strike="noStrike" dirty="0">
                        <a:solidFill>
                          <a:schemeClr val="accent5"/>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5,31 </a:t>
                      </a:r>
                      <a:r>
                        <a:rPr lang="de-DE" sz="1050" u="none" strike="noStrike" dirty="0">
                          <a:effectLst/>
                        </a:rPr>
                        <a:t>(</a:t>
                      </a:r>
                      <a:r>
                        <a:rPr lang="de-DE" sz="1050" u="none" strike="noStrike" dirty="0" smtClean="0">
                          <a:effectLst/>
                        </a:rPr>
                        <a:t>1,53</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ctr" fontAlgn="ctr"/>
                      <a:r>
                        <a:rPr lang="de-DE" sz="1050" u="none" strike="noStrike" dirty="0" smtClean="0">
                          <a:solidFill>
                            <a:schemeClr val="tx1"/>
                          </a:solidFill>
                          <a:effectLst/>
                        </a:rPr>
                        <a:t>3,25 </a:t>
                      </a:r>
                      <a:r>
                        <a:rPr lang="de-DE" sz="1050" u="none" strike="noStrike" dirty="0">
                          <a:solidFill>
                            <a:schemeClr val="tx1"/>
                          </a:solidFill>
                          <a:effectLst/>
                        </a:rPr>
                        <a:t>(</a:t>
                      </a:r>
                      <a:r>
                        <a:rPr lang="de-DE" sz="1050" u="none" strike="noStrike" dirty="0" smtClean="0">
                          <a:solidFill>
                            <a:schemeClr val="tx1"/>
                          </a:solidFill>
                          <a:effectLst/>
                        </a:rPr>
                        <a:t>1,22</a:t>
                      </a:r>
                      <a:r>
                        <a:rPr lang="de-DE" sz="1050" u="none" strike="noStrike" dirty="0">
                          <a:solidFill>
                            <a:schemeClr val="tx1"/>
                          </a:solidFill>
                          <a:effectLst/>
                        </a:rPr>
                        <a:t>)</a:t>
                      </a:r>
                      <a:endParaRPr lang="de-DE" sz="105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3,06 </a:t>
                      </a:r>
                      <a:r>
                        <a:rPr lang="de-DE" sz="1050" u="none" strike="noStrike" dirty="0">
                          <a:effectLst/>
                        </a:rPr>
                        <a:t>(</a:t>
                      </a:r>
                      <a:r>
                        <a:rPr lang="de-DE" sz="1050" u="none" strike="noStrike" dirty="0" smtClean="0">
                          <a:effectLst/>
                        </a:rPr>
                        <a:t>1,21</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3,22 </a:t>
                      </a:r>
                      <a:r>
                        <a:rPr lang="de-DE" sz="1050" u="none" strike="noStrike" dirty="0">
                          <a:effectLst/>
                        </a:rPr>
                        <a:t>(</a:t>
                      </a:r>
                      <a:r>
                        <a:rPr lang="de-DE" sz="1050" u="none" strike="noStrike" dirty="0" smtClean="0">
                          <a:effectLst/>
                        </a:rPr>
                        <a:t>1,67</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19309270"/>
                  </a:ext>
                </a:extLst>
              </a:tr>
              <a:tr h="421038">
                <a:tc>
                  <a:txBody>
                    <a:bodyPr/>
                    <a:lstStyle/>
                    <a:p>
                      <a:pPr algn="l" fontAlgn="ctr"/>
                      <a:r>
                        <a:rPr lang="de-DE" sz="1050" u="none" strike="noStrike" dirty="0" smtClean="0">
                          <a:solidFill>
                            <a:schemeClr val="accent5"/>
                          </a:solidFill>
                          <a:effectLst/>
                        </a:rPr>
                        <a:t>Nutzerfreundlichkeit</a:t>
                      </a:r>
                      <a:endParaRPr lang="de-DE" sz="1050" b="1" i="0" u="none" strike="noStrike" dirty="0">
                        <a:solidFill>
                          <a:schemeClr val="accent5"/>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5,76 </a:t>
                      </a:r>
                      <a:r>
                        <a:rPr lang="de-DE" sz="1050" u="none" strike="noStrike" dirty="0">
                          <a:effectLst/>
                        </a:rPr>
                        <a:t>(</a:t>
                      </a:r>
                      <a:r>
                        <a:rPr lang="de-DE" sz="1050" u="none" strike="noStrike" dirty="0" smtClean="0">
                          <a:effectLst/>
                        </a:rPr>
                        <a:t>1,02</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4,24 </a:t>
                      </a:r>
                      <a:r>
                        <a:rPr lang="de-DE" sz="1050" u="none" strike="noStrike" dirty="0">
                          <a:effectLst/>
                        </a:rPr>
                        <a:t>(</a:t>
                      </a:r>
                      <a:r>
                        <a:rPr lang="de-DE" sz="1050" u="none" strike="noStrike" dirty="0" smtClean="0">
                          <a:effectLst/>
                        </a:rPr>
                        <a:t>1,61</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3,56 </a:t>
                      </a:r>
                      <a:r>
                        <a:rPr lang="de-DE" sz="1050" u="none" strike="noStrike" dirty="0">
                          <a:effectLst/>
                        </a:rPr>
                        <a:t>(</a:t>
                      </a:r>
                      <a:r>
                        <a:rPr lang="de-DE" sz="1050" u="none" strike="noStrike" dirty="0" smtClean="0">
                          <a:effectLst/>
                        </a:rPr>
                        <a:t>1,54</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4,30 </a:t>
                      </a:r>
                      <a:r>
                        <a:rPr lang="de-DE" sz="1050" u="none" strike="noStrike" dirty="0">
                          <a:effectLst/>
                        </a:rPr>
                        <a:t>(</a:t>
                      </a:r>
                      <a:r>
                        <a:rPr lang="de-DE" sz="1050" u="none" strike="noStrike" dirty="0" smtClean="0">
                          <a:effectLst/>
                        </a:rPr>
                        <a:t>1,47</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58399372"/>
                  </a:ext>
                </a:extLst>
              </a:tr>
              <a:tr h="421038">
                <a:tc>
                  <a:txBody>
                    <a:bodyPr/>
                    <a:lstStyle/>
                    <a:p>
                      <a:pPr algn="l" fontAlgn="ctr"/>
                      <a:r>
                        <a:rPr lang="de-DE" sz="1050" u="none" strike="noStrike" dirty="0">
                          <a:solidFill>
                            <a:srgbClr val="CC66FF"/>
                          </a:solidFill>
                          <a:effectLst/>
                        </a:rPr>
                        <a:t>Akzeptanz </a:t>
                      </a:r>
                      <a:r>
                        <a:rPr lang="de-DE" sz="1050" u="none" strike="noStrike" dirty="0" smtClean="0">
                          <a:solidFill>
                            <a:srgbClr val="CC66FF"/>
                          </a:solidFill>
                          <a:effectLst/>
                        </a:rPr>
                        <a:t>Präsenzlehre</a:t>
                      </a:r>
                      <a:endParaRPr lang="de-DE" sz="1050" b="1" i="0" u="none" strike="noStrike" dirty="0">
                        <a:solidFill>
                          <a:srgbClr val="CC66FF"/>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4,72 </a:t>
                      </a:r>
                      <a:r>
                        <a:rPr lang="de-DE" sz="1050" u="none" strike="noStrike" dirty="0">
                          <a:effectLst/>
                        </a:rPr>
                        <a:t>(</a:t>
                      </a:r>
                      <a:r>
                        <a:rPr lang="de-DE" sz="1050" u="none" strike="noStrike" dirty="0" smtClean="0">
                          <a:effectLst/>
                        </a:rPr>
                        <a:t>1,41</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5,50 </a:t>
                      </a:r>
                      <a:r>
                        <a:rPr lang="de-DE" sz="1050" u="none" strike="noStrike" dirty="0">
                          <a:effectLst/>
                        </a:rPr>
                        <a:t>(</a:t>
                      </a:r>
                      <a:r>
                        <a:rPr lang="de-DE" sz="1050" u="none" strike="noStrike" dirty="0" smtClean="0">
                          <a:effectLst/>
                        </a:rPr>
                        <a:t>0,83</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4,88 </a:t>
                      </a:r>
                      <a:r>
                        <a:rPr lang="de-DE" sz="1050" u="none" strike="noStrike" dirty="0">
                          <a:effectLst/>
                        </a:rPr>
                        <a:t>(</a:t>
                      </a:r>
                      <a:r>
                        <a:rPr lang="de-DE" sz="1050" u="none" strike="noStrike" dirty="0" smtClean="0">
                          <a:effectLst/>
                        </a:rPr>
                        <a:t>0,76</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5,49 </a:t>
                      </a:r>
                      <a:r>
                        <a:rPr lang="de-DE" sz="1050" u="none" strike="noStrike" dirty="0">
                          <a:effectLst/>
                        </a:rPr>
                        <a:t>(</a:t>
                      </a:r>
                      <a:r>
                        <a:rPr lang="de-DE" sz="1050" u="none" strike="noStrike" dirty="0" smtClean="0">
                          <a:effectLst/>
                        </a:rPr>
                        <a:t>1,98</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50921170"/>
                  </a:ext>
                </a:extLst>
              </a:tr>
              <a:tr h="421038">
                <a:tc>
                  <a:txBody>
                    <a:bodyPr/>
                    <a:lstStyle/>
                    <a:p>
                      <a:pPr algn="l" fontAlgn="ctr"/>
                      <a:r>
                        <a:rPr lang="de-DE" sz="1050" u="none" strike="noStrike" dirty="0" smtClean="0">
                          <a:solidFill>
                            <a:srgbClr val="CC66FF"/>
                          </a:solidFill>
                          <a:effectLst/>
                        </a:rPr>
                        <a:t>Dozent*In </a:t>
                      </a:r>
                      <a:endParaRPr lang="de-DE" sz="1050" b="1" i="0" u="none" strike="noStrike" dirty="0">
                        <a:solidFill>
                          <a:srgbClr val="CC66FF"/>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5,72 </a:t>
                      </a:r>
                      <a:r>
                        <a:rPr lang="de-DE" sz="1050" u="none" strike="noStrike" dirty="0">
                          <a:effectLst/>
                        </a:rPr>
                        <a:t>(</a:t>
                      </a:r>
                      <a:r>
                        <a:rPr lang="de-DE" sz="1050" u="none" strike="noStrike" dirty="0" smtClean="0">
                          <a:effectLst/>
                        </a:rPr>
                        <a:t>0,94</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solidFill>
                      <a:schemeClr val="bg1"/>
                    </a:solidFill>
                  </a:tcPr>
                </a:tc>
                <a:tc>
                  <a:txBody>
                    <a:bodyPr/>
                    <a:lstStyle/>
                    <a:p>
                      <a:pPr algn="ctr" fontAlgn="ctr"/>
                      <a:r>
                        <a:rPr lang="de-DE" sz="1050" u="none" strike="noStrike" dirty="0" smtClean="0">
                          <a:effectLst/>
                        </a:rPr>
                        <a:t>5,71 </a:t>
                      </a:r>
                      <a:r>
                        <a:rPr lang="de-DE" sz="1050" u="none" strike="noStrike" dirty="0">
                          <a:effectLst/>
                        </a:rPr>
                        <a:t>(</a:t>
                      </a:r>
                      <a:r>
                        <a:rPr lang="de-DE" sz="1050" u="none" strike="noStrike" dirty="0" smtClean="0">
                          <a:effectLst/>
                        </a:rPr>
                        <a:t>0,75</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5,97 </a:t>
                      </a:r>
                      <a:r>
                        <a:rPr lang="de-DE" sz="1050" u="none" strike="noStrike" dirty="0">
                          <a:effectLst/>
                        </a:rPr>
                        <a:t>(</a:t>
                      </a:r>
                      <a:r>
                        <a:rPr lang="de-DE" sz="1050" u="none" strike="noStrike" dirty="0" smtClean="0">
                          <a:effectLst/>
                        </a:rPr>
                        <a:t>0,72</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de-DE" sz="1050" u="none" strike="noStrike" dirty="0" smtClean="0">
                          <a:effectLst/>
                        </a:rPr>
                        <a:t>6,08 </a:t>
                      </a:r>
                      <a:r>
                        <a:rPr lang="de-DE" sz="1050" u="none" strike="noStrike" dirty="0">
                          <a:effectLst/>
                        </a:rPr>
                        <a:t>(</a:t>
                      </a:r>
                      <a:r>
                        <a:rPr lang="de-DE" sz="1050" u="none" strike="noStrike" dirty="0" smtClean="0">
                          <a:effectLst/>
                        </a:rPr>
                        <a:t>0,70</a:t>
                      </a:r>
                      <a:r>
                        <a:rPr lang="de-DE" sz="1050" u="none" strike="noStrike" dirty="0">
                          <a:effectLst/>
                        </a:rPr>
                        <a:t>)</a:t>
                      </a:r>
                      <a:endParaRPr lang="de-DE" sz="105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36022746"/>
                  </a:ext>
                </a:extLst>
              </a:tr>
            </a:tbl>
          </a:graphicData>
        </a:graphic>
      </p:graphicFrame>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6491" y="6251331"/>
            <a:ext cx="1728600" cy="758132"/>
          </a:xfrm>
          <a:prstGeom prst="rect">
            <a:avLst/>
          </a:prstGeom>
        </p:spPr>
      </p:pic>
      <p:pic>
        <p:nvPicPr>
          <p:cNvPr id="8" name="Grafik 7"/>
          <p:cNvPicPr>
            <a:picLocks noChangeAspect="1"/>
          </p:cNvPicPr>
          <p:nvPr/>
        </p:nvPicPr>
        <p:blipFill>
          <a:blip r:embed="rId4"/>
          <a:stretch>
            <a:fillRect/>
          </a:stretch>
        </p:blipFill>
        <p:spPr>
          <a:xfrm>
            <a:off x="264501" y="114300"/>
            <a:ext cx="1779135" cy="417328"/>
          </a:xfrm>
          <a:prstGeom prst="rect">
            <a:avLst/>
          </a:prstGeom>
        </p:spPr>
      </p:pic>
      <p:pic>
        <p:nvPicPr>
          <p:cNvPr id="12" name="Grafik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3" name="Grafik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spTree>
    <p:extLst>
      <p:ext uri="{BB962C8B-B14F-4D97-AF65-F5344CB8AC3E}">
        <p14:creationId xmlns:p14="http://schemas.microsoft.com/office/powerpoint/2010/main" val="31721148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p:cNvPicPr>
            <a:picLocks noChangeAspect="1"/>
          </p:cNvPicPr>
          <p:nvPr/>
        </p:nvPicPr>
        <p:blipFill>
          <a:blip r:embed="rId2"/>
          <a:stretch>
            <a:fillRect/>
          </a:stretch>
        </p:blipFill>
        <p:spPr>
          <a:xfrm>
            <a:off x="264501" y="114300"/>
            <a:ext cx="1779135" cy="417328"/>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86491" y="6251331"/>
            <a:ext cx="1728600" cy="758132"/>
          </a:xfrm>
          <a:prstGeom prst="rect">
            <a:avLst/>
          </a:prstGeom>
        </p:spPr>
      </p:pic>
      <p:pic>
        <p:nvPicPr>
          <p:cNvPr id="10" name="Grafik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graphicFrame>
        <p:nvGraphicFramePr>
          <p:cNvPr id="20" name="Diagramm 19"/>
          <p:cNvGraphicFramePr>
            <a:graphicFrameLocks/>
          </p:cNvGraphicFramePr>
          <p:nvPr>
            <p:extLst>
              <p:ext uri="{D42A27DB-BD31-4B8C-83A1-F6EECF244321}">
                <p14:modId xmlns:p14="http://schemas.microsoft.com/office/powerpoint/2010/main" val="3893199294"/>
              </p:ext>
            </p:extLst>
          </p:nvPr>
        </p:nvGraphicFramePr>
        <p:xfrm>
          <a:off x="1063308" y="432620"/>
          <a:ext cx="9691756" cy="6199110"/>
        </p:xfrm>
        <a:graphic>
          <a:graphicData uri="http://schemas.openxmlformats.org/drawingml/2006/chart">
            <c:chart xmlns:c="http://schemas.openxmlformats.org/drawingml/2006/chart" xmlns:r="http://schemas.openxmlformats.org/officeDocument/2006/relationships" r:id="rId6"/>
          </a:graphicData>
        </a:graphic>
      </p:graphicFrame>
      <p:cxnSp>
        <p:nvCxnSpPr>
          <p:cNvPr id="12" name="Gerader Verbinder 11"/>
          <p:cNvCxnSpPr/>
          <p:nvPr/>
        </p:nvCxnSpPr>
        <p:spPr>
          <a:xfrm>
            <a:off x="2793999" y="6180667"/>
            <a:ext cx="660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1" name="Gerader Verbinder 20"/>
          <p:cNvCxnSpPr/>
          <p:nvPr/>
        </p:nvCxnSpPr>
        <p:spPr>
          <a:xfrm>
            <a:off x="3877733" y="6180667"/>
            <a:ext cx="660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2" name="Gerader Verbinder 21"/>
          <p:cNvCxnSpPr/>
          <p:nvPr/>
        </p:nvCxnSpPr>
        <p:spPr>
          <a:xfrm>
            <a:off x="4783666" y="6276731"/>
            <a:ext cx="660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3" name="Gerader Verbinder 22"/>
          <p:cNvCxnSpPr/>
          <p:nvPr/>
        </p:nvCxnSpPr>
        <p:spPr>
          <a:xfrm>
            <a:off x="4783666" y="5946531"/>
            <a:ext cx="660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4" name="Gerader Verbinder 23"/>
          <p:cNvCxnSpPr/>
          <p:nvPr/>
        </p:nvCxnSpPr>
        <p:spPr>
          <a:xfrm>
            <a:off x="3818466" y="5946531"/>
            <a:ext cx="660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5" name="Gerader Verbinder 24"/>
          <p:cNvCxnSpPr/>
          <p:nvPr/>
        </p:nvCxnSpPr>
        <p:spPr>
          <a:xfrm>
            <a:off x="2793999" y="5946531"/>
            <a:ext cx="660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6" name="Gerader Verbinder 25"/>
          <p:cNvCxnSpPr/>
          <p:nvPr/>
        </p:nvCxnSpPr>
        <p:spPr>
          <a:xfrm>
            <a:off x="5782733" y="6279662"/>
            <a:ext cx="660400" cy="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27" name="Gerader Verbinder 26"/>
          <p:cNvCxnSpPr/>
          <p:nvPr/>
        </p:nvCxnSpPr>
        <p:spPr>
          <a:xfrm>
            <a:off x="5782733" y="5952393"/>
            <a:ext cx="660400" cy="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28" name="Gerader Verbinder 27"/>
          <p:cNvCxnSpPr/>
          <p:nvPr/>
        </p:nvCxnSpPr>
        <p:spPr>
          <a:xfrm>
            <a:off x="6815666" y="5946857"/>
            <a:ext cx="660400" cy="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29" name="Gerader Verbinder 28"/>
          <p:cNvCxnSpPr/>
          <p:nvPr/>
        </p:nvCxnSpPr>
        <p:spPr>
          <a:xfrm>
            <a:off x="6815666" y="6288455"/>
            <a:ext cx="660400" cy="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30" name="Gerader Verbinder 29"/>
          <p:cNvCxnSpPr/>
          <p:nvPr/>
        </p:nvCxnSpPr>
        <p:spPr>
          <a:xfrm>
            <a:off x="7797799" y="6180667"/>
            <a:ext cx="660400" cy="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31" name="Gerader Verbinder 30"/>
          <p:cNvCxnSpPr/>
          <p:nvPr/>
        </p:nvCxnSpPr>
        <p:spPr>
          <a:xfrm>
            <a:off x="7797799" y="5946531"/>
            <a:ext cx="660400" cy="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32" name="Gerader Verbinder 31"/>
          <p:cNvCxnSpPr/>
          <p:nvPr/>
        </p:nvCxnSpPr>
        <p:spPr>
          <a:xfrm>
            <a:off x="8813799" y="5946531"/>
            <a:ext cx="660400" cy="0"/>
          </a:xfrm>
          <a:prstGeom prst="line">
            <a:avLst/>
          </a:prstGeom>
          <a:ln>
            <a:solidFill>
              <a:srgbClr val="CC66FF"/>
            </a:solidFill>
          </a:ln>
        </p:spPr>
        <p:style>
          <a:lnRef idx="1">
            <a:schemeClr val="accent2"/>
          </a:lnRef>
          <a:fillRef idx="0">
            <a:schemeClr val="accent2"/>
          </a:fillRef>
          <a:effectRef idx="0">
            <a:schemeClr val="accent2"/>
          </a:effectRef>
          <a:fontRef idx="minor">
            <a:schemeClr val="tx1"/>
          </a:fontRef>
        </p:style>
      </p:cxnSp>
      <p:cxnSp>
        <p:nvCxnSpPr>
          <p:cNvPr id="33" name="Gerader Verbinder 32"/>
          <p:cNvCxnSpPr/>
          <p:nvPr/>
        </p:nvCxnSpPr>
        <p:spPr>
          <a:xfrm>
            <a:off x="8813799" y="6265998"/>
            <a:ext cx="660400" cy="0"/>
          </a:xfrm>
          <a:prstGeom prst="line">
            <a:avLst/>
          </a:prstGeom>
          <a:ln>
            <a:solidFill>
              <a:srgbClr val="CC66FF"/>
            </a:solidFill>
          </a:ln>
        </p:spPr>
        <p:style>
          <a:lnRef idx="1">
            <a:schemeClr val="accent2"/>
          </a:lnRef>
          <a:fillRef idx="0">
            <a:schemeClr val="accent2"/>
          </a:fillRef>
          <a:effectRef idx="0">
            <a:schemeClr val="accent2"/>
          </a:effectRef>
          <a:fontRef idx="minor">
            <a:schemeClr val="tx1"/>
          </a:fontRef>
        </p:style>
      </p:cxnSp>
      <p:cxnSp>
        <p:nvCxnSpPr>
          <p:cNvPr id="34" name="Gerader Verbinder 33"/>
          <p:cNvCxnSpPr/>
          <p:nvPr/>
        </p:nvCxnSpPr>
        <p:spPr>
          <a:xfrm>
            <a:off x="9829799" y="6180667"/>
            <a:ext cx="660400" cy="0"/>
          </a:xfrm>
          <a:prstGeom prst="line">
            <a:avLst/>
          </a:prstGeom>
          <a:ln>
            <a:solidFill>
              <a:srgbClr val="CC66FF"/>
            </a:solidFill>
          </a:ln>
        </p:spPr>
        <p:style>
          <a:lnRef idx="1">
            <a:schemeClr val="accent2"/>
          </a:lnRef>
          <a:fillRef idx="0">
            <a:schemeClr val="accent2"/>
          </a:fillRef>
          <a:effectRef idx="0">
            <a:schemeClr val="accent2"/>
          </a:effectRef>
          <a:fontRef idx="minor">
            <a:schemeClr val="tx1"/>
          </a:fontRef>
        </p:style>
      </p:cxnSp>
      <p:cxnSp>
        <p:nvCxnSpPr>
          <p:cNvPr id="35" name="Gerader Verbinder 34"/>
          <p:cNvCxnSpPr/>
          <p:nvPr/>
        </p:nvCxnSpPr>
        <p:spPr>
          <a:xfrm>
            <a:off x="9829799" y="5946531"/>
            <a:ext cx="660400" cy="0"/>
          </a:xfrm>
          <a:prstGeom prst="line">
            <a:avLst/>
          </a:prstGeom>
          <a:ln>
            <a:solidFill>
              <a:srgbClr val="CC66FF"/>
            </a:solidFill>
          </a:ln>
        </p:spPr>
        <p:style>
          <a:lnRef idx="1">
            <a:schemeClr val="accent2"/>
          </a:lnRef>
          <a:fillRef idx="0">
            <a:schemeClr val="accent2"/>
          </a:fillRef>
          <a:effectRef idx="0">
            <a:schemeClr val="accent2"/>
          </a:effectRef>
          <a:fontRef idx="minor">
            <a:schemeClr val="tx1"/>
          </a:fontRef>
        </p:style>
      </p:cxnSp>
      <p:sp>
        <p:nvSpPr>
          <p:cNvPr id="39" name="Textfeld 38"/>
          <p:cNvSpPr txBox="1"/>
          <p:nvPr/>
        </p:nvSpPr>
        <p:spPr>
          <a:xfrm>
            <a:off x="2999520" y="1015530"/>
            <a:ext cx="1371600" cy="276999"/>
          </a:xfrm>
          <a:prstGeom prst="rect">
            <a:avLst/>
          </a:prstGeom>
          <a:noFill/>
        </p:spPr>
        <p:txBody>
          <a:bodyPr wrap="square" rtlCol="0">
            <a:spAutoFit/>
          </a:bodyPr>
          <a:lstStyle/>
          <a:p>
            <a:r>
              <a:rPr lang="de-DE" sz="1200" dirty="0"/>
              <a:t>p</a:t>
            </a:r>
            <a:r>
              <a:rPr lang="de-DE" sz="1200" dirty="0" smtClean="0"/>
              <a:t>=.003</a:t>
            </a:r>
            <a:endParaRPr lang="de-DE" sz="1200" dirty="0"/>
          </a:p>
        </p:txBody>
      </p:sp>
      <p:sp>
        <p:nvSpPr>
          <p:cNvPr id="41" name="Textfeld 40"/>
          <p:cNvSpPr txBox="1"/>
          <p:nvPr/>
        </p:nvSpPr>
        <p:spPr>
          <a:xfrm>
            <a:off x="6974005" y="1768461"/>
            <a:ext cx="1371600" cy="276999"/>
          </a:xfrm>
          <a:prstGeom prst="rect">
            <a:avLst/>
          </a:prstGeom>
          <a:noFill/>
        </p:spPr>
        <p:txBody>
          <a:bodyPr wrap="square" rtlCol="0">
            <a:spAutoFit/>
          </a:bodyPr>
          <a:lstStyle/>
          <a:p>
            <a:r>
              <a:rPr lang="de-DE" sz="1200" dirty="0"/>
              <a:t>p</a:t>
            </a:r>
            <a:r>
              <a:rPr lang="de-DE" sz="1200" dirty="0" smtClean="0"/>
              <a:t>=.001</a:t>
            </a:r>
            <a:endParaRPr lang="de-DE" sz="1200" dirty="0"/>
          </a:p>
        </p:txBody>
      </p:sp>
      <p:sp>
        <p:nvSpPr>
          <p:cNvPr id="43" name="Textfeld 42"/>
          <p:cNvSpPr txBox="1"/>
          <p:nvPr/>
        </p:nvSpPr>
        <p:spPr>
          <a:xfrm>
            <a:off x="7904189" y="1491462"/>
            <a:ext cx="1371600" cy="276999"/>
          </a:xfrm>
          <a:prstGeom prst="rect">
            <a:avLst/>
          </a:prstGeom>
          <a:noFill/>
        </p:spPr>
        <p:txBody>
          <a:bodyPr wrap="square" rtlCol="0">
            <a:spAutoFit/>
          </a:bodyPr>
          <a:lstStyle/>
          <a:p>
            <a:r>
              <a:rPr lang="de-DE" sz="1200" dirty="0"/>
              <a:t>p</a:t>
            </a:r>
            <a:r>
              <a:rPr lang="de-DE" sz="1200" dirty="0" smtClean="0"/>
              <a:t>=.003</a:t>
            </a:r>
            <a:endParaRPr lang="de-DE" sz="1200" dirty="0"/>
          </a:p>
        </p:txBody>
      </p:sp>
    </p:spTree>
    <p:extLst>
      <p:ext uri="{BB962C8B-B14F-4D97-AF65-F5344CB8AC3E}">
        <p14:creationId xmlns:p14="http://schemas.microsoft.com/office/powerpoint/2010/main" val="26200615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12735" y="1781663"/>
            <a:ext cx="10515600" cy="4351338"/>
          </a:xfrm>
        </p:spPr>
        <p:txBody>
          <a:bodyPr/>
          <a:lstStyle/>
          <a:p>
            <a:pPr marL="0" indent="0" algn="ctr">
              <a:buNone/>
            </a:pPr>
            <a:r>
              <a:rPr lang="de-DE" dirty="0" smtClean="0"/>
              <a:t>Geschlechterunterschiede in der Bewertung in der Onlinelehre</a:t>
            </a:r>
            <a:endParaRPr lang="de-DE" i="1" dirty="0" smtClean="0"/>
          </a:p>
          <a:p>
            <a:endParaRPr lang="de-DE" i="1" dirty="0" smtClean="0"/>
          </a:p>
          <a:p>
            <a:pPr lvl="1"/>
            <a:endParaRPr lang="de-DE" dirty="0" smtClean="0"/>
          </a:p>
          <a:p>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1916346430"/>
              </p:ext>
            </p:extLst>
          </p:nvPr>
        </p:nvGraphicFramePr>
        <p:xfrm>
          <a:off x="2433014" y="2804455"/>
          <a:ext cx="8167996" cy="3226089"/>
        </p:xfrm>
        <a:graphic>
          <a:graphicData uri="http://schemas.openxmlformats.org/drawingml/2006/table">
            <a:tbl>
              <a:tblPr>
                <a:tableStyleId>{8A107856-5554-42FB-B03E-39F5DBC370BA}</a:tableStyleId>
              </a:tblPr>
              <a:tblGrid>
                <a:gridCol w="2851966">
                  <a:extLst>
                    <a:ext uri="{9D8B030D-6E8A-4147-A177-3AD203B41FA5}">
                      <a16:colId xmlns:a16="http://schemas.microsoft.com/office/drawing/2014/main" val="135631062"/>
                    </a:ext>
                  </a:extLst>
                </a:gridCol>
                <a:gridCol w="1063206">
                  <a:extLst>
                    <a:ext uri="{9D8B030D-6E8A-4147-A177-3AD203B41FA5}">
                      <a16:colId xmlns:a16="http://schemas.microsoft.com/office/drawing/2014/main" val="2965269554"/>
                    </a:ext>
                  </a:extLst>
                </a:gridCol>
                <a:gridCol w="1063206">
                  <a:extLst>
                    <a:ext uri="{9D8B030D-6E8A-4147-A177-3AD203B41FA5}">
                      <a16:colId xmlns:a16="http://schemas.microsoft.com/office/drawing/2014/main" val="549556186"/>
                    </a:ext>
                  </a:extLst>
                </a:gridCol>
                <a:gridCol w="1063206">
                  <a:extLst>
                    <a:ext uri="{9D8B030D-6E8A-4147-A177-3AD203B41FA5}">
                      <a16:colId xmlns:a16="http://schemas.microsoft.com/office/drawing/2014/main" val="2170106928"/>
                    </a:ext>
                  </a:extLst>
                </a:gridCol>
                <a:gridCol w="1063206">
                  <a:extLst>
                    <a:ext uri="{9D8B030D-6E8A-4147-A177-3AD203B41FA5}">
                      <a16:colId xmlns:a16="http://schemas.microsoft.com/office/drawing/2014/main" val="2899007544"/>
                    </a:ext>
                  </a:extLst>
                </a:gridCol>
                <a:gridCol w="1063206">
                  <a:extLst>
                    <a:ext uri="{9D8B030D-6E8A-4147-A177-3AD203B41FA5}">
                      <a16:colId xmlns:a16="http://schemas.microsoft.com/office/drawing/2014/main" val="1952868801"/>
                    </a:ext>
                  </a:extLst>
                </a:gridCol>
              </a:tblGrid>
              <a:tr h="640969">
                <a:tc>
                  <a:txBody>
                    <a:bodyPr/>
                    <a:lstStyle/>
                    <a:p>
                      <a:pPr algn="l" fontAlgn="b"/>
                      <a:r>
                        <a:rPr lang="de-DE" sz="1400" u="none" strike="noStrike" dirty="0" smtClean="0">
                          <a:solidFill>
                            <a:schemeClr val="tx1"/>
                          </a:solidFill>
                          <a:effectLst/>
                          <a:latin typeface="+mj-lt"/>
                        </a:rPr>
                        <a:t>Merkmal</a:t>
                      </a:r>
                      <a:endParaRPr lang="de-DE" sz="1400" b="0" i="0" u="none" strike="noStrike" dirty="0">
                        <a:solidFill>
                          <a:schemeClr val="tx1"/>
                        </a:solidFill>
                        <a:effectLst/>
                        <a:latin typeface="+mj-lt"/>
                      </a:endParaRPr>
                    </a:p>
                  </a:txBody>
                  <a:tcPr marL="9525" marR="9525" marT="9525" marB="0" anchor="ctr"/>
                </a:tc>
                <a:tc>
                  <a:txBody>
                    <a:bodyPr/>
                    <a:lstStyle/>
                    <a:p>
                      <a:pPr algn="l" fontAlgn="b"/>
                      <a:r>
                        <a:rPr lang="de-DE" sz="1400" u="none" strike="noStrike" dirty="0" smtClean="0">
                          <a:solidFill>
                            <a:schemeClr val="tx1"/>
                          </a:solidFill>
                          <a:effectLst/>
                          <a:latin typeface="+mj-lt"/>
                        </a:rPr>
                        <a:t>Geschlecht</a:t>
                      </a:r>
                      <a:endParaRPr lang="de-DE" sz="1400" b="0" i="0" u="none" strike="noStrike" dirty="0">
                        <a:solidFill>
                          <a:schemeClr val="tx1"/>
                        </a:solidFill>
                        <a:effectLst/>
                        <a:latin typeface="+mj-lt"/>
                      </a:endParaRPr>
                    </a:p>
                  </a:txBody>
                  <a:tcPr marL="9525" marR="9525" marT="9525" marB="0" anchor="ctr"/>
                </a:tc>
                <a:tc>
                  <a:txBody>
                    <a:bodyPr/>
                    <a:lstStyle/>
                    <a:p>
                      <a:pPr algn="ctr" fontAlgn="b"/>
                      <a:r>
                        <a:rPr lang="de-DE" sz="1400" u="none" strike="noStrike">
                          <a:solidFill>
                            <a:schemeClr val="tx1"/>
                          </a:solidFill>
                          <a:effectLst/>
                          <a:latin typeface="+mj-lt"/>
                        </a:rPr>
                        <a:t>N</a:t>
                      </a:r>
                      <a:endParaRPr lang="de-DE" sz="1400" b="0" i="0" u="none" strike="noStrike">
                        <a:solidFill>
                          <a:schemeClr val="tx1"/>
                        </a:solidFill>
                        <a:effectLst/>
                        <a:latin typeface="+mj-lt"/>
                      </a:endParaRPr>
                    </a:p>
                  </a:txBody>
                  <a:tcPr marL="9525" marR="9525" marT="9525" marB="0" anchor="ctr"/>
                </a:tc>
                <a:tc>
                  <a:txBody>
                    <a:bodyPr/>
                    <a:lstStyle/>
                    <a:p>
                      <a:pPr algn="ctr" fontAlgn="b"/>
                      <a:r>
                        <a:rPr lang="de-DE" sz="1400" u="none" strike="noStrike" dirty="0" smtClean="0">
                          <a:solidFill>
                            <a:schemeClr val="tx1"/>
                          </a:solidFill>
                          <a:effectLst/>
                          <a:latin typeface="+mj-lt"/>
                        </a:rPr>
                        <a:t>MW</a:t>
                      </a:r>
                      <a:endParaRPr lang="de-DE" sz="1400" b="0" i="0" u="none" strike="noStrike" dirty="0">
                        <a:solidFill>
                          <a:schemeClr val="tx1"/>
                        </a:solidFill>
                        <a:effectLst/>
                        <a:latin typeface="+mj-lt"/>
                      </a:endParaRPr>
                    </a:p>
                  </a:txBody>
                  <a:tcPr marL="9525" marR="9525" marT="9525" marB="0" anchor="ctr"/>
                </a:tc>
                <a:tc>
                  <a:txBody>
                    <a:bodyPr/>
                    <a:lstStyle/>
                    <a:p>
                      <a:pPr algn="ctr" fontAlgn="b"/>
                      <a:r>
                        <a:rPr lang="de-DE" sz="1400" u="none" strike="noStrike" dirty="0" smtClean="0">
                          <a:solidFill>
                            <a:schemeClr val="tx1"/>
                          </a:solidFill>
                          <a:effectLst/>
                          <a:latin typeface="+mj-lt"/>
                        </a:rPr>
                        <a:t>SD</a:t>
                      </a:r>
                      <a:endParaRPr lang="de-DE" sz="1400" b="0" i="0" u="none" strike="noStrike" dirty="0">
                        <a:solidFill>
                          <a:schemeClr val="tx1"/>
                        </a:solidFill>
                        <a:effectLst/>
                        <a:latin typeface="+mj-lt"/>
                      </a:endParaRPr>
                    </a:p>
                  </a:txBody>
                  <a:tcPr marL="9525" marR="9525" marT="9525" marB="0" anchor="ctr"/>
                </a:tc>
                <a:tc>
                  <a:txBody>
                    <a:bodyPr/>
                    <a:lstStyle/>
                    <a:p>
                      <a:pPr algn="ctr" fontAlgn="b"/>
                      <a:r>
                        <a:rPr lang="de-DE" sz="1400" b="0" i="0" u="none" strike="noStrike" dirty="0" smtClean="0">
                          <a:solidFill>
                            <a:schemeClr val="tx1"/>
                          </a:solidFill>
                          <a:effectLst/>
                          <a:latin typeface="+mj-lt"/>
                        </a:rPr>
                        <a:t>Signifikanz</a:t>
                      </a:r>
                      <a:endParaRPr lang="de-DE" sz="1400" b="0" i="0" u="none" strike="noStrike" dirty="0">
                        <a:solidFill>
                          <a:schemeClr val="tx1"/>
                        </a:solidFill>
                        <a:effectLst/>
                        <a:latin typeface="+mj-lt"/>
                      </a:endParaRPr>
                    </a:p>
                  </a:txBody>
                  <a:tcPr marL="9525" marR="9525" marT="9525" marB="0" anchor="ctr"/>
                </a:tc>
                <a:extLst>
                  <a:ext uri="{0D108BD9-81ED-4DB2-BD59-A6C34878D82A}">
                    <a16:rowId xmlns:a16="http://schemas.microsoft.com/office/drawing/2014/main" val="1444530904"/>
                  </a:ext>
                </a:extLst>
              </a:tr>
              <a:tr h="646280">
                <a:tc rowSpan="2">
                  <a:txBody>
                    <a:bodyPr/>
                    <a:lstStyle/>
                    <a:p>
                      <a:pPr algn="l" fontAlgn="t"/>
                      <a:r>
                        <a:rPr lang="de-DE" sz="1400" u="none" strike="noStrike" dirty="0" smtClean="0">
                          <a:solidFill>
                            <a:schemeClr val="tx1"/>
                          </a:solidFill>
                          <a:effectLst/>
                          <a:latin typeface="+mj-lt"/>
                        </a:rPr>
                        <a:t>Akzeptanz Onlinelehre</a:t>
                      </a:r>
                      <a:endParaRPr lang="de-DE" sz="1400" b="0" i="0" u="none" strike="noStrike" dirty="0">
                        <a:solidFill>
                          <a:schemeClr val="tx1"/>
                        </a:solidFill>
                        <a:effectLst/>
                        <a:latin typeface="+mj-lt"/>
                      </a:endParaRPr>
                    </a:p>
                  </a:txBody>
                  <a:tcPr marL="9525" marR="9525" marT="9525" marB="0" anchor="ctr"/>
                </a:tc>
                <a:tc>
                  <a:txBody>
                    <a:bodyPr/>
                    <a:lstStyle/>
                    <a:p>
                      <a:pPr algn="l" fontAlgn="t"/>
                      <a:r>
                        <a:rPr lang="de-DE" sz="1400" u="none" strike="noStrike" dirty="0">
                          <a:solidFill>
                            <a:schemeClr val="tx1"/>
                          </a:solidFill>
                          <a:effectLst/>
                          <a:latin typeface="+mj-lt"/>
                        </a:rPr>
                        <a:t>Weiblich</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a:solidFill>
                            <a:schemeClr val="tx1"/>
                          </a:solidFill>
                          <a:effectLst/>
                          <a:latin typeface="+mj-lt"/>
                        </a:rPr>
                        <a:t>16</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6,41</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0,69</a:t>
                      </a:r>
                      <a:endParaRPr lang="de-DE" sz="1400" b="0" i="0" u="none" strike="noStrike" dirty="0">
                        <a:solidFill>
                          <a:schemeClr val="tx1"/>
                        </a:solidFill>
                        <a:effectLst/>
                        <a:latin typeface="+mj-lt"/>
                      </a:endParaRPr>
                    </a:p>
                  </a:txBody>
                  <a:tcPr marL="9525" marR="9525" marT="9525" marB="0" anchor="ctr"/>
                </a:tc>
                <a:tc rowSpan="2">
                  <a:txBody>
                    <a:bodyPr/>
                    <a:lstStyle/>
                    <a:p>
                      <a:pPr algn="ctr" fontAlgn="t"/>
                      <a:r>
                        <a:rPr lang="de-DE" sz="1400" b="0" i="0" u="none" strike="noStrike" dirty="0" smtClean="0">
                          <a:solidFill>
                            <a:schemeClr val="tx1"/>
                          </a:solidFill>
                          <a:effectLst/>
                          <a:latin typeface="+mj-lt"/>
                        </a:rPr>
                        <a:t>p=.001</a:t>
                      </a:r>
                      <a:endParaRPr lang="de-DE" sz="1400" b="0" i="0" u="none" strike="noStrike" dirty="0">
                        <a:solidFill>
                          <a:schemeClr val="tx1"/>
                        </a:solidFill>
                        <a:effectLst/>
                        <a:latin typeface="+mj-lt"/>
                      </a:endParaRPr>
                    </a:p>
                  </a:txBody>
                  <a:tcPr marL="9525" marR="9525" marT="9525" marB="0" anchor="ctr"/>
                </a:tc>
                <a:extLst>
                  <a:ext uri="{0D108BD9-81ED-4DB2-BD59-A6C34878D82A}">
                    <a16:rowId xmlns:a16="http://schemas.microsoft.com/office/drawing/2014/main" val="1743251114"/>
                  </a:ext>
                </a:extLst>
              </a:tr>
              <a:tr h="646280">
                <a:tc vMerge="1">
                  <a:txBody>
                    <a:bodyPr/>
                    <a:lstStyle/>
                    <a:p>
                      <a:endParaRPr lang="de-DE"/>
                    </a:p>
                  </a:txBody>
                  <a:tcPr/>
                </a:tc>
                <a:tc>
                  <a:txBody>
                    <a:bodyPr/>
                    <a:lstStyle/>
                    <a:p>
                      <a:pPr algn="l" fontAlgn="t"/>
                      <a:r>
                        <a:rPr lang="de-DE" sz="1400" u="none" strike="noStrike" dirty="0">
                          <a:solidFill>
                            <a:schemeClr val="tx1"/>
                          </a:solidFill>
                          <a:effectLst/>
                          <a:latin typeface="+mj-lt"/>
                        </a:rPr>
                        <a:t>Männlich</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a:solidFill>
                            <a:schemeClr val="tx1"/>
                          </a:solidFill>
                          <a:effectLst/>
                          <a:latin typeface="+mj-lt"/>
                        </a:rPr>
                        <a:t>36</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5,64</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0,79</a:t>
                      </a:r>
                      <a:endParaRPr lang="de-DE" sz="1400" b="0" i="0" u="none" strike="noStrike" dirty="0">
                        <a:solidFill>
                          <a:schemeClr val="tx1"/>
                        </a:solidFill>
                        <a:effectLst/>
                        <a:latin typeface="+mj-lt"/>
                      </a:endParaRPr>
                    </a:p>
                  </a:txBody>
                  <a:tcPr marL="9525" marR="9525" marT="9525" marB="0" anchor="ctr"/>
                </a:tc>
                <a:tc vMerge="1">
                  <a:txBody>
                    <a:bodyPr/>
                    <a:lstStyle/>
                    <a:p>
                      <a:pPr algn="ctr" fontAlgn="t"/>
                      <a:endParaRPr lang="de-DE" sz="1400" b="0" i="0" u="none" strike="noStrike" dirty="0">
                        <a:solidFill>
                          <a:srgbClr val="9933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47540560"/>
                  </a:ext>
                </a:extLst>
              </a:tr>
              <a:tr h="646280">
                <a:tc rowSpan="2">
                  <a:txBody>
                    <a:bodyPr/>
                    <a:lstStyle/>
                    <a:p>
                      <a:pPr algn="l" fontAlgn="t"/>
                      <a:r>
                        <a:rPr lang="de-DE" sz="1400" u="none" strike="noStrike" dirty="0" smtClean="0">
                          <a:solidFill>
                            <a:schemeClr val="tx1"/>
                          </a:solidFill>
                          <a:effectLst/>
                          <a:latin typeface="+mj-lt"/>
                        </a:rPr>
                        <a:t>Fehlender sozialer Austausch</a:t>
                      </a:r>
                      <a:endParaRPr lang="de-DE" sz="1400" b="0" i="0" u="none" strike="noStrike" dirty="0">
                        <a:solidFill>
                          <a:schemeClr val="tx1"/>
                        </a:solidFill>
                        <a:effectLst/>
                        <a:latin typeface="+mj-lt"/>
                      </a:endParaRPr>
                    </a:p>
                  </a:txBody>
                  <a:tcPr marL="9525" marR="9525" marT="9525" marB="0" anchor="ctr"/>
                </a:tc>
                <a:tc>
                  <a:txBody>
                    <a:bodyPr/>
                    <a:lstStyle/>
                    <a:p>
                      <a:pPr algn="l" fontAlgn="t"/>
                      <a:r>
                        <a:rPr lang="de-DE" sz="1400" u="none" strike="noStrike">
                          <a:solidFill>
                            <a:schemeClr val="tx1"/>
                          </a:solidFill>
                          <a:effectLst/>
                          <a:latin typeface="+mj-lt"/>
                        </a:rPr>
                        <a:t>Weiblich</a:t>
                      </a:r>
                      <a:endParaRPr lang="de-DE" sz="1400" b="0" i="0" u="none" strike="noStrike">
                        <a:solidFill>
                          <a:schemeClr val="tx1"/>
                        </a:solidFill>
                        <a:effectLst/>
                        <a:latin typeface="+mj-lt"/>
                      </a:endParaRPr>
                    </a:p>
                  </a:txBody>
                  <a:tcPr marL="9525" marR="9525" marT="9525" marB="0" anchor="ctr"/>
                </a:tc>
                <a:tc>
                  <a:txBody>
                    <a:bodyPr/>
                    <a:lstStyle/>
                    <a:p>
                      <a:pPr algn="ctr" fontAlgn="t"/>
                      <a:r>
                        <a:rPr lang="de-DE" sz="1400" u="none" strike="noStrike" dirty="0">
                          <a:solidFill>
                            <a:schemeClr val="tx1"/>
                          </a:solidFill>
                          <a:effectLst/>
                          <a:latin typeface="+mj-lt"/>
                        </a:rPr>
                        <a:t>16</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2,58</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1,11</a:t>
                      </a:r>
                      <a:endParaRPr lang="de-DE" sz="1400" b="0" i="0" u="none" strike="noStrike" dirty="0">
                        <a:solidFill>
                          <a:schemeClr val="tx1"/>
                        </a:solidFill>
                        <a:effectLst/>
                        <a:latin typeface="+mj-lt"/>
                      </a:endParaRPr>
                    </a:p>
                  </a:txBody>
                  <a:tcPr marL="9525" marR="9525" marT="9525" marB="0" anchor="ctr"/>
                </a:tc>
                <a:tc rowSpan="2">
                  <a:txBody>
                    <a:bodyPr/>
                    <a:lstStyle/>
                    <a:p>
                      <a:pPr algn="ctr" fontAlgn="t"/>
                      <a:r>
                        <a:rPr lang="de-DE" sz="1400" b="0" i="0" u="none" strike="noStrike" dirty="0" smtClean="0">
                          <a:solidFill>
                            <a:schemeClr val="tx1"/>
                          </a:solidFill>
                          <a:effectLst/>
                          <a:latin typeface="+mj-lt"/>
                        </a:rPr>
                        <a:t>p=.023</a:t>
                      </a:r>
                      <a:endParaRPr lang="de-DE" sz="1400" b="0" i="0" u="none" strike="noStrike" dirty="0">
                        <a:solidFill>
                          <a:schemeClr val="tx1"/>
                        </a:solidFill>
                        <a:effectLst/>
                        <a:latin typeface="+mj-lt"/>
                      </a:endParaRPr>
                    </a:p>
                  </a:txBody>
                  <a:tcPr marL="9525" marR="9525" marT="9525" marB="0" anchor="ctr"/>
                </a:tc>
                <a:extLst>
                  <a:ext uri="{0D108BD9-81ED-4DB2-BD59-A6C34878D82A}">
                    <a16:rowId xmlns:a16="http://schemas.microsoft.com/office/drawing/2014/main" val="1409272641"/>
                  </a:ext>
                </a:extLst>
              </a:tr>
              <a:tr h="646280">
                <a:tc vMerge="1">
                  <a:txBody>
                    <a:bodyPr/>
                    <a:lstStyle/>
                    <a:p>
                      <a:endParaRPr lang="de-DE"/>
                    </a:p>
                  </a:txBody>
                  <a:tcPr/>
                </a:tc>
                <a:tc>
                  <a:txBody>
                    <a:bodyPr/>
                    <a:lstStyle/>
                    <a:p>
                      <a:pPr algn="l" fontAlgn="t"/>
                      <a:r>
                        <a:rPr lang="de-DE" sz="1400" u="none" strike="noStrike">
                          <a:solidFill>
                            <a:schemeClr val="tx1"/>
                          </a:solidFill>
                          <a:effectLst/>
                          <a:latin typeface="+mj-lt"/>
                        </a:rPr>
                        <a:t>Männlich</a:t>
                      </a:r>
                      <a:endParaRPr lang="de-DE" sz="1400" b="0" i="0" u="none" strike="noStrike">
                        <a:solidFill>
                          <a:schemeClr val="tx1"/>
                        </a:solidFill>
                        <a:effectLst/>
                        <a:latin typeface="+mj-lt"/>
                      </a:endParaRPr>
                    </a:p>
                  </a:txBody>
                  <a:tcPr marL="9525" marR="9525" marT="9525" marB="0" anchor="ctr"/>
                </a:tc>
                <a:tc>
                  <a:txBody>
                    <a:bodyPr/>
                    <a:lstStyle/>
                    <a:p>
                      <a:pPr algn="ctr" fontAlgn="t"/>
                      <a:r>
                        <a:rPr lang="de-DE" sz="1400" u="none" strike="noStrike">
                          <a:solidFill>
                            <a:schemeClr val="tx1"/>
                          </a:solidFill>
                          <a:effectLst/>
                          <a:latin typeface="+mj-lt"/>
                        </a:rPr>
                        <a:t>36</a:t>
                      </a:r>
                      <a:endParaRPr lang="de-DE" sz="1400" b="0" i="0" u="none" strike="noStrike">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3,44</a:t>
                      </a:r>
                      <a:endParaRPr lang="de-DE" sz="1400" b="0" i="0" u="none" strike="noStrike" dirty="0">
                        <a:solidFill>
                          <a:schemeClr val="tx1"/>
                        </a:solidFill>
                        <a:effectLst/>
                        <a:latin typeface="+mj-lt"/>
                      </a:endParaRPr>
                    </a:p>
                  </a:txBody>
                  <a:tcPr marL="9525" marR="9525" marT="9525" marB="0" anchor="ctr"/>
                </a:tc>
                <a:tc>
                  <a:txBody>
                    <a:bodyPr/>
                    <a:lstStyle/>
                    <a:p>
                      <a:pPr algn="ctr" fontAlgn="t"/>
                      <a:r>
                        <a:rPr lang="de-DE" sz="1400" u="none" strike="noStrike" dirty="0" smtClean="0">
                          <a:solidFill>
                            <a:schemeClr val="tx1"/>
                          </a:solidFill>
                          <a:effectLst/>
                          <a:latin typeface="+mj-lt"/>
                        </a:rPr>
                        <a:t>1,40</a:t>
                      </a:r>
                      <a:endParaRPr lang="de-DE" sz="1400" b="0" i="0" u="none" strike="noStrike" dirty="0">
                        <a:solidFill>
                          <a:schemeClr val="tx1"/>
                        </a:solidFill>
                        <a:effectLst/>
                        <a:latin typeface="+mj-lt"/>
                      </a:endParaRPr>
                    </a:p>
                  </a:txBody>
                  <a:tcPr marL="9525" marR="9525" marT="9525" marB="0" anchor="ctr"/>
                </a:tc>
                <a:tc vMerge="1">
                  <a:txBody>
                    <a:bodyPr/>
                    <a:lstStyle/>
                    <a:p>
                      <a:pPr algn="ctr" fontAlgn="t"/>
                      <a:endParaRPr lang="de-DE" sz="1400" b="0" i="0" u="none" strike="noStrike" dirty="0">
                        <a:solidFill>
                          <a:srgbClr val="9933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376709270"/>
                  </a:ext>
                </a:extLst>
              </a:tr>
            </a:tbl>
          </a:graphicData>
        </a:graphic>
      </p:graphicFrame>
      <p:pic>
        <p:nvPicPr>
          <p:cNvPr id="8" name="Grafi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11852" y="6030542"/>
            <a:ext cx="2074640" cy="909899"/>
          </a:xfrm>
          <a:prstGeom prst="rect">
            <a:avLst/>
          </a:prstGeom>
        </p:spPr>
      </p:pic>
      <p:pic>
        <p:nvPicPr>
          <p:cNvPr id="9" name="Grafik 8"/>
          <p:cNvPicPr>
            <a:picLocks noChangeAspect="1"/>
          </p:cNvPicPr>
          <p:nvPr/>
        </p:nvPicPr>
        <p:blipFill>
          <a:blip r:embed="rId3"/>
          <a:stretch>
            <a:fillRect/>
          </a:stretch>
        </p:blipFill>
        <p:spPr>
          <a:xfrm>
            <a:off x="264501" y="114300"/>
            <a:ext cx="1779135" cy="417328"/>
          </a:xfrm>
          <a:prstGeom prst="rect">
            <a:avLst/>
          </a:prstGeom>
        </p:spPr>
      </p:pic>
      <p:pic>
        <p:nvPicPr>
          <p:cNvPr id="10" name="Grafik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1" name="Grafik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spTree>
    <p:extLst>
      <p:ext uri="{BB962C8B-B14F-4D97-AF65-F5344CB8AC3E}">
        <p14:creationId xmlns:p14="http://schemas.microsoft.com/office/powerpoint/2010/main" val="14443426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11852" y="6030542"/>
            <a:ext cx="2074640" cy="909899"/>
          </a:xfrm>
          <a:prstGeom prst="rect">
            <a:avLst/>
          </a:prstGeom>
        </p:spPr>
      </p:pic>
      <p:pic>
        <p:nvPicPr>
          <p:cNvPr id="9" name="Grafik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0" name="Grafik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1" name="Grafik 10"/>
          <p:cNvPicPr>
            <a:picLocks noChangeAspect="1"/>
          </p:cNvPicPr>
          <p:nvPr/>
        </p:nvPicPr>
        <p:blipFill>
          <a:blip r:embed="rId5"/>
          <a:stretch>
            <a:fillRect/>
          </a:stretch>
        </p:blipFill>
        <p:spPr>
          <a:xfrm>
            <a:off x="264501" y="114300"/>
            <a:ext cx="1779135" cy="417328"/>
          </a:xfrm>
          <a:prstGeom prst="rect">
            <a:avLst/>
          </a:prstGeom>
        </p:spPr>
      </p:pic>
      <p:sp>
        <p:nvSpPr>
          <p:cNvPr id="2" name="Inhaltsplatzhalter 1"/>
          <p:cNvSpPr>
            <a:spLocks noGrp="1"/>
          </p:cNvSpPr>
          <p:nvPr>
            <p:ph idx="1"/>
          </p:nvPr>
        </p:nvSpPr>
        <p:spPr>
          <a:xfrm>
            <a:off x="1168695" y="1657386"/>
            <a:ext cx="4987556" cy="4373156"/>
          </a:xfrm>
        </p:spPr>
        <p:txBody>
          <a:bodyPr>
            <a:normAutofit/>
          </a:bodyPr>
          <a:lstStyle/>
          <a:p>
            <a:r>
              <a:rPr lang="de-DE" sz="1900" dirty="0" smtClean="0"/>
              <a:t>Keine signifikanten Unterschiede zwischen den </a:t>
            </a:r>
            <a:r>
              <a:rPr lang="de-DE" sz="1900" b="1" dirty="0" smtClean="0"/>
              <a:t>drei Seminaren</a:t>
            </a:r>
          </a:p>
          <a:p>
            <a:pPr lvl="1"/>
            <a:r>
              <a:rPr lang="de-DE" sz="1900" b="1" dirty="0"/>
              <a:t>Rotation Modell </a:t>
            </a:r>
            <a:r>
              <a:rPr lang="de-DE" sz="1900" dirty="0" smtClean="0"/>
              <a:t>(</a:t>
            </a:r>
            <a:r>
              <a:rPr lang="de-DE" sz="1900" dirty="0" err="1" smtClean="0"/>
              <a:t>Flipped-Classroom</a:t>
            </a:r>
            <a:r>
              <a:rPr lang="de-DE" sz="1900" dirty="0" smtClean="0"/>
              <a:t>) wirkt themenunabhängig vergleichbar</a:t>
            </a:r>
          </a:p>
          <a:p>
            <a:r>
              <a:rPr lang="de-DE" sz="1900" dirty="0" smtClean="0"/>
              <a:t>Fast durchgängig signifikante </a:t>
            </a:r>
            <a:r>
              <a:rPr lang="de-DE" sz="1900" b="1" dirty="0" smtClean="0"/>
              <a:t>Wissenssteigerungen</a:t>
            </a:r>
          </a:p>
          <a:p>
            <a:r>
              <a:rPr lang="de-DE" sz="1900" b="1" dirty="0" smtClean="0"/>
              <a:t>Reflexionstiefe</a:t>
            </a:r>
            <a:r>
              <a:rPr lang="de-DE" sz="1900" dirty="0" smtClean="0"/>
              <a:t> der Studierenden steigert sich durchschnittlich sich von </a:t>
            </a:r>
            <a:r>
              <a:rPr lang="de-DE" sz="1900" dirty="0" err="1" smtClean="0"/>
              <a:t>Explikativ</a:t>
            </a:r>
            <a:r>
              <a:rPr lang="de-DE" sz="1900" dirty="0" smtClean="0"/>
              <a:t> zu Introspektiv</a:t>
            </a:r>
          </a:p>
          <a:p>
            <a:r>
              <a:rPr lang="de-DE" sz="1900" dirty="0" smtClean="0"/>
              <a:t>Generelle Zufriedenheit mit dem BL Format</a:t>
            </a:r>
            <a:endParaRPr lang="de-DE" dirty="0" smtClean="0"/>
          </a:p>
          <a:p>
            <a:endParaRPr lang="de-DE" dirty="0" smtClean="0"/>
          </a:p>
          <a:p>
            <a:pPr lvl="1"/>
            <a:endParaRPr lang="de-DE" dirty="0"/>
          </a:p>
        </p:txBody>
      </p:sp>
      <p:sp>
        <p:nvSpPr>
          <p:cNvPr id="3" name="Textfeld 2"/>
          <p:cNvSpPr txBox="1"/>
          <p:nvPr/>
        </p:nvSpPr>
        <p:spPr>
          <a:xfrm>
            <a:off x="3253563" y="871870"/>
            <a:ext cx="5805377" cy="523220"/>
          </a:xfrm>
          <a:prstGeom prst="rect">
            <a:avLst/>
          </a:prstGeom>
          <a:noFill/>
        </p:spPr>
        <p:txBody>
          <a:bodyPr wrap="square" rtlCol="0">
            <a:spAutoFit/>
          </a:bodyPr>
          <a:lstStyle/>
          <a:p>
            <a:pPr algn="ctr"/>
            <a:r>
              <a:rPr lang="de-DE" sz="2800" dirty="0" smtClean="0"/>
              <a:t>Fazit &amp; Ausblick</a:t>
            </a:r>
            <a:endParaRPr lang="de-DE" sz="2800" dirty="0"/>
          </a:p>
        </p:txBody>
      </p:sp>
      <p:sp>
        <p:nvSpPr>
          <p:cNvPr id="12" name="Textfeld 11"/>
          <p:cNvSpPr txBox="1"/>
          <p:nvPr/>
        </p:nvSpPr>
        <p:spPr>
          <a:xfrm>
            <a:off x="6618768" y="1781193"/>
            <a:ext cx="4880344" cy="155427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DE" dirty="0" err="1" smtClean="0"/>
              <a:t>WiSe</a:t>
            </a:r>
            <a:r>
              <a:rPr lang="de-DE" dirty="0" smtClean="0"/>
              <a:t> 2022/23: </a:t>
            </a:r>
            <a:r>
              <a:rPr lang="de-DE" b="1" dirty="0" smtClean="0"/>
              <a:t>Bewertung von 52 Videos</a:t>
            </a:r>
            <a:r>
              <a:rPr lang="de-DE" dirty="0" smtClean="0"/>
              <a:t> in Qualitätsdimensionen guten (Sport)Unterrichts</a:t>
            </a:r>
          </a:p>
          <a:p>
            <a:pPr marL="285750" indent="-285750">
              <a:spcAft>
                <a:spcPts val="600"/>
              </a:spcAft>
              <a:buFont typeface="Arial" panose="020B0604020202020204" pitchFamily="34" charset="0"/>
              <a:buChar char="•"/>
            </a:pPr>
            <a:r>
              <a:rPr lang="de-DE" dirty="0" err="1" smtClean="0"/>
              <a:t>SoSe</a:t>
            </a:r>
            <a:r>
              <a:rPr lang="de-DE" dirty="0" smtClean="0"/>
              <a:t> 2023: Zum </a:t>
            </a:r>
            <a:r>
              <a:rPr lang="de-DE" b="1" dirty="0" smtClean="0"/>
              <a:t>Vergleich</a:t>
            </a:r>
            <a:r>
              <a:rPr lang="de-DE" dirty="0" smtClean="0"/>
              <a:t> werden drei Veranstaltungen zu den Qualitätsdimensionen nach dem </a:t>
            </a:r>
            <a:r>
              <a:rPr lang="de-DE" b="1" dirty="0" err="1" smtClean="0"/>
              <a:t>Self-Blend</a:t>
            </a:r>
            <a:r>
              <a:rPr lang="de-DE" b="1" dirty="0" smtClean="0"/>
              <a:t> Modell </a:t>
            </a:r>
            <a:r>
              <a:rPr lang="de-DE" dirty="0" smtClean="0"/>
              <a:t>durchgeführt</a:t>
            </a:r>
            <a:endParaRPr lang="de-DE" dirty="0"/>
          </a:p>
        </p:txBody>
      </p:sp>
    </p:spTree>
    <p:extLst>
      <p:ext uri="{BB962C8B-B14F-4D97-AF65-F5344CB8AC3E}">
        <p14:creationId xmlns:p14="http://schemas.microsoft.com/office/powerpoint/2010/main" val="3774024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smtClean="0"/>
              <a:t>Literatur</a:t>
            </a:r>
            <a:endParaRPr lang="de-DE" dirty="0"/>
          </a:p>
        </p:txBody>
      </p:sp>
      <p:sp>
        <p:nvSpPr>
          <p:cNvPr id="3" name="Inhaltsplatzhalter 2"/>
          <p:cNvSpPr>
            <a:spLocks noGrp="1"/>
          </p:cNvSpPr>
          <p:nvPr>
            <p:ph idx="1"/>
          </p:nvPr>
        </p:nvSpPr>
        <p:spPr/>
        <p:txBody>
          <a:bodyPr>
            <a:normAutofit fontScale="92500" lnSpcReduction="20000"/>
          </a:bodyPr>
          <a:lstStyle/>
          <a:p>
            <a:pPr marL="0" indent="0">
              <a:buNone/>
            </a:pPr>
            <a:r>
              <a:rPr lang="en-US" sz="2200" dirty="0"/>
              <a:t>Jerusalem, M., </a:t>
            </a:r>
            <a:r>
              <a:rPr lang="en-US" sz="2200" dirty="0" err="1"/>
              <a:t>Drössler</a:t>
            </a:r>
            <a:r>
              <a:rPr lang="en-US" sz="2200" dirty="0"/>
              <a:t>, S., </a:t>
            </a:r>
            <a:r>
              <a:rPr lang="en-US" sz="2200" dirty="0" err="1"/>
              <a:t>Kleine</a:t>
            </a:r>
            <a:r>
              <a:rPr lang="en-US" sz="2200" dirty="0"/>
              <a:t>, D., Klein-</a:t>
            </a:r>
            <a:r>
              <a:rPr lang="en-US" sz="2200" dirty="0" err="1"/>
              <a:t>Heßling</a:t>
            </a:r>
            <a:r>
              <a:rPr lang="en-US" sz="2200" dirty="0"/>
              <a:t>, J., </a:t>
            </a:r>
            <a:r>
              <a:rPr lang="en-US" sz="2200" dirty="0" err="1"/>
              <a:t>Mittag</a:t>
            </a:r>
            <a:r>
              <a:rPr lang="en-US" sz="2200" dirty="0"/>
              <a:t>, W. &amp; </a:t>
            </a:r>
            <a:r>
              <a:rPr lang="en-US" sz="2200" dirty="0" err="1"/>
              <a:t>Röder</a:t>
            </a:r>
            <a:r>
              <a:rPr lang="en-US" sz="2200" dirty="0"/>
              <a:t>, B. (2009). </a:t>
            </a:r>
            <a:r>
              <a:rPr lang="en-US" sz="2200" i="1" dirty="0" err="1"/>
              <a:t>Skalen</a:t>
            </a:r>
            <a:r>
              <a:rPr lang="en-US" sz="2200" i="1" dirty="0"/>
              <a:t> </a:t>
            </a:r>
            <a:r>
              <a:rPr lang="en-US" sz="2200" i="1" dirty="0" err="1"/>
              <a:t>zur</a:t>
            </a:r>
            <a:r>
              <a:rPr lang="en-US" sz="2200" i="1"/>
              <a:t> </a:t>
            </a:r>
            <a:r>
              <a:rPr lang="en-US" sz="2200" i="1" smtClean="0"/>
              <a:t>Erfassung</a:t>
            </a:r>
            <a:r>
              <a:rPr lang="en-US" sz="2200" i="1" dirty="0" smtClean="0"/>
              <a:t> </a:t>
            </a:r>
            <a:r>
              <a:rPr lang="en-US" sz="2200" i="1" dirty="0"/>
              <a:t>von Lehrer und </a:t>
            </a:r>
            <a:r>
              <a:rPr lang="en-US" sz="2200" i="1" dirty="0" err="1"/>
              <a:t>Schülermerkmalen</a:t>
            </a:r>
            <a:r>
              <a:rPr lang="en-US" sz="2200" dirty="0"/>
              <a:t>. </a:t>
            </a:r>
            <a:r>
              <a:rPr lang="en-US" sz="2200" dirty="0" err="1"/>
              <a:t>Huboldt-Universität</a:t>
            </a:r>
            <a:r>
              <a:rPr lang="en-US" sz="2200" dirty="0"/>
              <a:t> </a:t>
            </a:r>
            <a:r>
              <a:rPr lang="en-US" sz="2200" dirty="0" err="1"/>
              <a:t>zu</a:t>
            </a:r>
            <a:r>
              <a:rPr lang="en-US" sz="2200" dirty="0"/>
              <a:t> Berlin</a:t>
            </a:r>
            <a:r>
              <a:rPr lang="en-US" sz="2200" dirty="0" smtClean="0"/>
              <a:t>.</a:t>
            </a:r>
          </a:p>
          <a:p>
            <a:pPr marL="0" indent="0">
              <a:buNone/>
            </a:pPr>
            <a:endParaRPr lang="de-DE" sz="2200" dirty="0"/>
          </a:p>
          <a:p>
            <a:pPr marL="0" indent="0">
              <a:buNone/>
            </a:pPr>
            <a:r>
              <a:rPr lang="de-DE" sz="2200" dirty="0"/>
              <a:t>Krieg, M., &amp; Kreis, A. (2014). Reflexion in </a:t>
            </a:r>
            <a:r>
              <a:rPr lang="de-DE" sz="2200" dirty="0" err="1"/>
              <a:t>Mentoringgesprächen</a:t>
            </a:r>
            <a:r>
              <a:rPr lang="de-DE" sz="2200" dirty="0"/>
              <a:t> - ein Mythos? </a:t>
            </a:r>
            <a:r>
              <a:rPr lang="de-DE" sz="2200" i="1" dirty="0"/>
              <a:t>Zeitschrift für </a:t>
            </a:r>
            <a:r>
              <a:rPr lang="de-DE" sz="2200" i="1" dirty="0" smtClean="0"/>
              <a:t>Hochschulentwicklung</a:t>
            </a:r>
            <a:r>
              <a:rPr lang="de-DE" sz="2200" i="1" dirty="0"/>
              <a:t>, 9</a:t>
            </a:r>
            <a:r>
              <a:rPr lang="de-DE" sz="2200" dirty="0"/>
              <a:t>(1), 103-117</a:t>
            </a:r>
            <a:r>
              <a:rPr lang="de-DE" sz="2200" dirty="0" smtClean="0"/>
              <a:t>.</a:t>
            </a:r>
          </a:p>
          <a:p>
            <a:pPr marL="0" indent="0">
              <a:buNone/>
            </a:pPr>
            <a:endParaRPr lang="de-DE" sz="2200" dirty="0"/>
          </a:p>
          <a:p>
            <a:pPr marL="0" indent="0">
              <a:buNone/>
            </a:pPr>
            <a:r>
              <a:rPr lang="de-DE" sz="2200" dirty="0" smtClean="0"/>
              <a:t>Peter, J., </a:t>
            </a:r>
            <a:r>
              <a:rPr lang="de-DE" sz="2200" dirty="0" err="1" smtClean="0"/>
              <a:t>Leichner</a:t>
            </a:r>
            <a:r>
              <a:rPr lang="de-DE" sz="2200" dirty="0" smtClean="0"/>
              <a:t>, N., Mayer, A.-K. &amp; Krampen, G. (2015). IEBL. Inventar zur Evaluation von </a:t>
            </a:r>
            <a:r>
              <a:rPr lang="de-DE" sz="2200" dirty="0" err="1" smtClean="0"/>
              <a:t>Blended</a:t>
            </a:r>
            <a:r>
              <a:rPr lang="de-DE" sz="2200" dirty="0"/>
              <a:t> Learning</a:t>
            </a:r>
            <a:r>
              <a:rPr lang="de-DE" sz="2200" dirty="0" smtClean="0"/>
              <a:t>. Trier: Leibniz-Institut </a:t>
            </a:r>
            <a:r>
              <a:rPr lang="de-DE" sz="2200" dirty="0"/>
              <a:t>für Psychologie (ZPID</a:t>
            </a:r>
            <a:r>
              <a:rPr lang="de-DE" sz="2200" dirty="0" smtClean="0"/>
              <a:t>). </a:t>
            </a:r>
          </a:p>
          <a:p>
            <a:pPr marL="0" indent="0">
              <a:buNone/>
            </a:pPr>
            <a:endParaRPr lang="de-DE" sz="2200" dirty="0" smtClean="0"/>
          </a:p>
          <a:p>
            <a:pPr marL="0" indent="0">
              <a:buNone/>
            </a:pPr>
            <a:r>
              <a:rPr lang="en-US" sz="2200" dirty="0" err="1"/>
              <a:t>Schwarzer</a:t>
            </a:r>
            <a:r>
              <a:rPr lang="en-US" sz="2200" dirty="0"/>
              <a:t>, R., &amp; Schmitz, G. S. (1999). </a:t>
            </a:r>
            <a:r>
              <a:rPr lang="en-US" sz="2200" dirty="0" err="1"/>
              <a:t>Kollektive</a:t>
            </a:r>
            <a:r>
              <a:rPr lang="en-US" sz="2200" dirty="0"/>
              <a:t> </a:t>
            </a:r>
            <a:r>
              <a:rPr lang="en-US" sz="2200" dirty="0" err="1"/>
              <a:t>Selbstwirksamkeitserwartung</a:t>
            </a:r>
            <a:r>
              <a:rPr lang="en-US" sz="2200" dirty="0"/>
              <a:t> von </a:t>
            </a:r>
            <a:r>
              <a:rPr lang="en-US" sz="2200" dirty="0" err="1"/>
              <a:t>Lehrern</a:t>
            </a:r>
            <a:r>
              <a:rPr lang="en-US" sz="2200" dirty="0"/>
              <a:t>: </a:t>
            </a:r>
            <a:r>
              <a:rPr lang="en-US" sz="2200" dirty="0" err="1" smtClean="0"/>
              <a:t>eine</a:t>
            </a:r>
            <a:r>
              <a:rPr lang="en-US" sz="2200" dirty="0"/>
              <a:t> </a:t>
            </a:r>
            <a:r>
              <a:rPr lang="en-US" sz="2200" dirty="0" err="1" smtClean="0"/>
              <a:t>Langsschnittstudie</a:t>
            </a:r>
            <a:r>
              <a:rPr lang="en-US" sz="2200" dirty="0" smtClean="0"/>
              <a:t> </a:t>
            </a:r>
            <a:r>
              <a:rPr lang="en-US" sz="2200" dirty="0"/>
              <a:t>in </a:t>
            </a:r>
            <a:r>
              <a:rPr lang="en-US" sz="2200" dirty="0" err="1"/>
              <a:t>zehn</a:t>
            </a:r>
            <a:r>
              <a:rPr lang="en-US" sz="2200" dirty="0"/>
              <a:t> </a:t>
            </a:r>
            <a:r>
              <a:rPr lang="en-US" sz="2200" dirty="0" err="1"/>
              <a:t>Bundeslandern</a:t>
            </a:r>
            <a:r>
              <a:rPr lang="en-US" sz="2200" dirty="0"/>
              <a:t> collective efficacy of teachers: a longitudinal </a:t>
            </a:r>
            <a:r>
              <a:rPr lang="en-US" sz="2200" dirty="0" smtClean="0"/>
              <a:t>study in </a:t>
            </a:r>
            <a:r>
              <a:rPr lang="en-US" sz="2200" dirty="0"/>
              <a:t>ten German states. </a:t>
            </a:r>
            <a:r>
              <a:rPr lang="en-US" sz="2200" i="1" dirty="0" err="1"/>
              <a:t>Zeitschrift</a:t>
            </a:r>
            <a:r>
              <a:rPr lang="en-US" sz="2200" i="1" dirty="0"/>
              <a:t> fur </a:t>
            </a:r>
            <a:r>
              <a:rPr lang="en-US" sz="2200" i="1" dirty="0" err="1"/>
              <a:t>Sozialpsychologie</a:t>
            </a:r>
            <a:r>
              <a:rPr lang="en-US" sz="2200" i="1" dirty="0"/>
              <a:t>, 30</a:t>
            </a:r>
            <a:r>
              <a:rPr lang="en-US" sz="2200" dirty="0"/>
              <a:t>(4), 262-274</a:t>
            </a:r>
            <a:r>
              <a:rPr lang="en-US" sz="2200" dirty="0" smtClean="0"/>
              <a:t>.</a:t>
            </a:r>
          </a:p>
          <a:p>
            <a:pPr marL="0" indent="0">
              <a:buNone/>
            </a:pPr>
            <a:endParaRPr lang="en-US" sz="2200" dirty="0" smtClean="0"/>
          </a:p>
          <a:p>
            <a:pPr marL="0" indent="0">
              <a:buNone/>
            </a:pPr>
            <a:r>
              <a:rPr lang="en-US" sz="2200" dirty="0" err="1"/>
              <a:t>Staker</a:t>
            </a:r>
            <a:r>
              <a:rPr lang="en-US" sz="2200" dirty="0"/>
              <a:t>, H. &amp; Horn, M. B. (2013). Classifying K-12 Blended Learning, </a:t>
            </a:r>
            <a:r>
              <a:rPr lang="en-US" sz="2200" dirty="0" err="1"/>
              <a:t>Innosight</a:t>
            </a:r>
            <a:r>
              <a:rPr lang="en-US" sz="2200" dirty="0"/>
              <a:t> Institute. Online: </a:t>
            </a:r>
            <a:r>
              <a:rPr lang="en-US" sz="2200" dirty="0" smtClean="0"/>
              <a:t>http</a:t>
            </a:r>
            <a:r>
              <a:rPr lang="en-US" sz="2200" dirty="0"/>
              <a:t>://</a:t>
            </a:r>
            <a:r>
              <a:rPr lang="en-US" sz="2200" dirty="0" smtClean="0"/>
              <a:t>www.christenseninstitute.org/publications/classifying-k-12-blended-learning-2</a:t>
            </a:r>
            <a:r>
              <a:rPr lang="en-US" sz="2200" dirty="0"/>
              <a:t>/ [20.05.2014]</a:t>
            </a:r>
            <a:endParaRPr lang="en-US" sz="2200" dirty="0" smtClean="0"/>
          </a:p>
          <a:p>
            <a:pPr marL="0" indent="0">
              <a:buNone/>
            </a:pPr>
            <a:endParaRPr lang="de-DE" dirty="0"/>
          </a:p>
          <a:p>
            <a:pPr marL="0" indent="0">
              <a:buNone/>
            </a:pPr>
            <a:endParaRPr lang="de-DE" dirty="0"/>
          </a:p>
        </p:txBody>
      </p:sp>
      <p:pic>
        <p:nvPicPr>
          <p:cNvPr id="4" name="Grafik 3"/>
          <p:cNvPicPr>
            <a:picLocks noChangeAspect="1"/>
          </p:cNvPicPr>
          <p:nvPr/>
        </p:nvPicPr>
        <p:blipFill>
          <a:blip r:embed="rId2"/>
          <a:stretch>
            <a:fillRect/>
          </a:stretch>
        </p:blipFill>
        <p:spPr>
          <a:xfrm>
            <a:off x="264501" y="114300"/>
            <a:ext cx="1779135" cy="417328"/>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8" name="Grafik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spTree>
    <p:extLst>
      <p:ext uri="{BB962C8B-B14F-4D97-AF65-F5344CB8AC3E}">
        <p14:creationId xmlns:p14="http://schemas.microsoft.com/office/powerpoint/2010/main" val="1827308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41484" y="645685"/>
            <a:ext cx="10515600" cy="1325563"/>
          </a:xfrm>
        </p:spPr>
        <p:txBody>
          <a:bodyPr/>
          <a:lstStyle/>
          <a:p>
            <a:pPr algn="ctr"/>
            <a:r>
              <a:rPr lang="de-DE" sz="3600" dirty="0" smtClean="0"/>
              <a:t>Zielsetzungen</a:t>
            </a:r>
            <a:endParaRPr lang="de-DE" dirty="0"/>
          </a:p>
        </p:txBody>
      </p:sp>
      <p:sp>
        <p:nvSpPr>
          <p:cNvPr id="3" name="Inhaltsplatzhalter 2"/>
          <p:cNvSpPr>
            <a:spLocks noGrp="1"/>
          </p:cNvSpPr>
          <p:nvPr>
            <p:ph idx="1"/>
          </p:nvPr>
        </p:nvSpPr>
        <p:spPr/>
        <p:txBody>
          <a:bodyPr/>
          <a:lstStyle/>
          <a:p>
            <a:r>
              <a:rPr lang="de-DE" dirty="0"/>
              <a:t>Erprobung von </a:t>
            </a:r>
            <a:r>
              <a:rPr lang="de-DE" dirty="0" err="1"/>
              <a:t>Blended</a:t>
            </a:r>
            <a:r>
              <a:rPr lang="de-DE" dirty="0"/>
              <a:t>-Learning Formaten zur Unterrichtsqualität</a:t>
            </a:r>
          </a:p>
          <a:p>
            <a:r>
              <a:rPr lang="de-DE" dirty="0" smtClean="0"/>
              <a:t>Weiterentwicklung der reflexiven, videogestützten </a:t>
            </a:r>
            <a:r>
              <a:rPr lang="de-DE" dirty="0"/>
              <a:t>Fallarbeit </a:t>
            </a:r>
            <a:r>
              <a:rPr lang="de-DE" dirty="0" smtClean="0"/>
              <a:t>in der Sportpädagogik</a:t>
            </a:r>
          </a:p>
          <a:p>
            <a:r>
              <a:rPr lang="de-DE" dirty="0" smtClean="0"/>
              <a:t>Aufbereitung und Dokumentierung von Videomaterial (Video-Portal)</a:t>
            </a:r>
          </a:p>
          <a:p>
            <a:r>
              <a:rPr lang="de-DE" dirty="0"/>
              <a:t>Evaluation</a:t>
            </a:r>
            <a:r>
              <a:rPr lang="de-DE" dirty="0" smtClean="0"/>
              <a:t>: Wirkung </a:t>
            </a:r>
            <a:r>
              <a:rPr lang="de-DE" dirty="0"/>
              <a:t>der </a:t>
            </a:r>
            <a:r>
              <a:rPr lang="de-DE" dirty="0" smtClean="0"/>
              <a:t>Veranstaltungsformate, Bewertung </a:t>
            </a:r>
            <a:r>
              <a:rPr lang="de-DE" dirty="0"/>
              <a:t>des Videomaterials</a:t>
            </a:r>
          </a:p>
          <a:p>
            <a:endParaRPr lang="de-DE" dirty="0"/>
          </a:p>
          <a:p>
            <a:endParaRPr lang="de-DE" dirty="0" smtClean="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8" name="Grafik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pic>
        <p:nvPicPr>
          <p:cNvPr id="9" name="Grafik 8"/>
          <p:cNvPicPr>
            <a:picLocks noChangeAspect="1"/>
          </p:cNvPicPr>
          <p:nvPr/>
        </p:nvPicPr>
        <p:blipFill>
          <a:blip r:embed="rId5"/>
          <a:stretch>
            <a:fillRect/>
          </a:stretch>
        </p:blipFill>
        <p:spPr>
          <a:xfrm>
            <a:off x="264501" y="114300"/>
            <a:ext cx="1779135" cy="417328"/>
          </a:xfrm>
          <a:prstGeom prst="rect">
            <a:avLst/>
          </a:prstGeom>
        </p:spPr>
      </p:pic>
    </p:spTree>
    <p:extLst>
      <p:ext uri="{BB962C8B-B14F-4D97-AF65-F5344CB8AC3E}">
        <p14:creationId xmlns:p14="http://schemas.microsoft.com/office/powerpoint/2010/main" val="3207432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a:extLst>
              <a:ext uri="{FF2B5EF4-FFF2-40B4-BE49-F238E27FC236}">
                <a16:creationId xmlns:a16="http://schemas.microsoft.com/office/drawing/2014/main" id="{4504EA00-A32A-4B45-BB98-A431EA2CB98C}"/>
              </a:ext>
            </a:extLst>
          </p:cNvPr>
          <p:cNvSpPr txBox="1">
            <a:spLocks/>
          </p:cNvSpPr>
          <p:nvPr/>
        </p:nvSpPr>
        <p:spPr>
          <a:xfrm rot="5400000">
            <a:off x="2199777" y="735198"/>
            <a:ext cx="984239" cy="2157766"/>
          </a:xfrm>
          <a:prstGeom prst="rect">
            <a:avLst/>
          </a:prstGeom>
          <a:solidFill>
            <a:srgbClr val="CC0000"/>
          </a:solidFill>
        </p:spPr>
        <p:txBody>
          <a:bodyPr vert="vert270"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DE" sz="2400" b="1" dirty="0" smtClean="0"/>
              <a:t>Klassenführung</a:t>
            </a:r>
            <a:endParaRPr lang="de-DE" sz="2400" b="1" dirty="0"/>
          </a:p>
        </p:txBody>
      </p:sp>
      <p:sp>
        <p:nvSpPr>
          <p:cNvPr id="31" name="Rechteck 30">
            <a:extLst>
              <a:ext uri="{FF2B5EF4-FFF2-40B4-BE49-F238E27FC236}">
                <a16:creationId xmlns:a16="http://schemas.microsoft.com/office/drawing/2014/main" id="{A4851904-269D-3B45-A58C-476017FE505E}"/>
              </a:ext>
            </a:extLst>
          </p:cNvPr>
          <p:cNvSpPr/>
          <p:nvPr/>
        </p:nvSpPr>
        <p:spPr>
          <a:xfrm>
            <a:off x="3959888" y="1963640"/>
            <a:ext cx="6619865" cy="311668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Textfeld 11">
            <a:extLst>
              <a:ext uri="{FF2B5EF4-FFF2-40B4-BE49-F238E27FC236}">
                <a16:creationId xmlns:a16="http://schemas.microsoft.com/office/drawing/2014/main" id="{1CB8B967-C620-406A-926E-C6670B5E797E}"/>
              </a:ext>
            </a:extLst>
          </p:cNvPr>
          <p:cNvSpPr txBox="1"/>
          <p:nvPr/>
        </p:nvSpPr>
        <p:spPr>
          <a:xfrm>
            <a:off x="4237218" y="3339553"/>
            <a:ext cx="3001903" cy="1615827"/>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DE" sz="1400" b="1" dirty="0" smtClean="0"/>
              <a:t>Festgelegter </a:t>
            </a:r>
            <a:r>
              <a:rPr lang="de-DE" sz="1400" b="1" dirty="0" err="1" smtClean="0"/>
              <a:t>Modiplan</a:t>
            </a:r>
            <a:endParaRPr lang="de-DE" sz="1400" b="1" dirty="0" smtClean="0"/>
          </a:p>
          <a:p>
            <a:pPr marL="285750" indent="-285750">
              <a:spcAft>
                <a:spcPts val="600"/>
              </a:spcAft>
              <a:buFont typeface="Arial" panose="020B0604020202020204" pitchFamily="34" charset="0"/>
              <a:buChar char="•"/>
            </a:pPr>
            <a:r>
              <a:rPr lang="de-DE" sz="1400" b="1" dirty="0" smtClean="0"/>
              <a:t>Didaktischer Input in der Onlinephase</a:t>
            </a:r>
          </a:p>
          <a:p>
            <a:pPr marL="285750" indent="-285750">
              <a:spcAft>
                <a:spcPts val="600"/>
              </a:spcAft>
              <a:buFont typeface="Arial" panose="020B0604020202020204" pitchFamily="34" charset="0"/>
              <a:buChar char="•"/>
            </a:pPr>
            <a:r>
              <a:rPr lang="de-DE" sz="1400" b="1" dirty="0" smtClean="0"/>
              <a:t>Präsenz- und Onlinephasen sind ausgeglichen</a:t>
            </a:r>
          </a:p>
          <a:p>
            <a:pPr marL="285750" indent="-285750">
              <a:spcAft>
                <a:spcPts val="600"/>
              </a:spcAft>
              <a:buFont typeface="Arial" panose="020B0604020202020204" pitchFamily="34" charset="0"/>
              <a:buChar char="•"/>
            </a:pPr>
            <a:r>
              <a:rPr lang="de-DE" sz="1400" b="1" dirty="0" smtClean="0"/>
              <a:t>Lehrkraft moderiert</a:t>
            </a:r>
            <a:endParaRPr lang="de-DE" sz="1400" b="1" dirty="0"/>
          </a:p>
        </p:txBody>
      </p:sp>
      <p:sp>
        <p:nvSpPr>
          <p:cNvPr id="33" name="Rechteck 32">
            <a:extLst>
              <a:ext uri="{FF2B5EF4-FFF2-40B4-BE49-F238E27FC236}">
                <a16:creationId xmlns:a16="http://schemas.microsoft.com/office/drawing/2014/main" id="{451F85E6-828A-7443-A64A-14D69F348103}"/>
              </a:ext>
            </a:extLst>
          </p:cNvPr>
          <p:cNvSpPr/>
          <p:nvPr/>
        </p:nvSpPr>
        <p:spPr>
          <a:xfrm>
            <a:off x="866407" y="812995"/>
            <a:ext cx="459170" cy="15650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Textfeld 33">
            <a:extLst>
              <a:ext uri="{FF2B5EF4-FFF2-40B4-BE49-F238E27FC236}">
                <a16:creationId xmlns:a16="http://schemas.microsoft.com/office/drawing/2014/main" id="{BE8EA444-2C10-D549-921C-A22DBAE0187E}"/>
              </a:ext>
            </a:extLst>
          </p:cNvPr>
          <p:cNvSpPr txBox="1"/>
          <p:nvPr/>
        </p:nvSpPr>
        <p:spPr>
          <a:xfrm rot="16200000">
            <a:off x="299302" y="1416143"/>
            <a:ext cx="1566863" cy="369332"/>
          </a:xfrm>
          <a:prstGeom prst="rect">
            <a:avLst/>
          </a:prstGeom>
          <a:noFill/>
        </p:spPr>
        <p:txBody>
          <a:bodyPr wrap="square" rtlCol="0">
            <a:spAutoFit/>
          </a:bodyPr>
          <a:lstStyle/>
          <a:p>
            <a:pPr algn="ctr"/>
            <a:r>
              <a:rPr lang="de-DE" b="1" dirty="0"/>
              <a:t>Wissen</a:t>
            </a:r>
          </a:p>
        </p:txBody>
      </p:sp>
      <p:sp>
        <p:nvSpPr>
          <p:cNvPr id="35" name="Rechteck 34">
            <a:extLst>
              <a:ext uri="{FF2B5EF4-FFF2-40B4-BE49-F238E27FC236}">
                <a16:creationId xmlns:a16="http://schemas.microsoft.com/office/drawing/2014/main" id="{C0F41A13-E9CF-4942-91C7-10B66990B0A5}"/>
              </a:ext>
            </a:extLst>
          </p:cNvPr>
          <p:cNvSpPr/>
          <p:nvPr/>
        </p:nvSpPr>
        <p:spPr>
          <a:xfrm>
            <a:off x="862477" y="2378020"/>
            <a:ext cx="463100" cy="2114577"/>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Textfeld 35">
            <a:extLst>
              <a:ext uri="{FF2B5EF4-FFF2-40B4-BE49-F238E27FC236}">
                <a16:creationId xmlns:a16="http://schemas.microsoft.com/office/drawing/2014/main" id="{EC4C0103-BB03-534B-97F3-E156BF434340}"/>
              </a:ext>
            </a:extLst>
          </p:cNvPr>
          <p:cNvSpPr txBox="1"/>
          <p:nvPr/>
        </p:nvSpPr>
        <p:spPr>
          <a:xfrm rot="16200000">
            <a:off x="41080" y="3256863"/>
            <a:ext cx="2102133" cy="369332"/>
          </a:xfrm>
          <a:prstGeom prst="rect">
            <a:avLst/>
          </a:prstGeom>
          <a:noFill/>
        </p:spPr>
        <p:txBody>
          <a:bodyPr wrap="square" rtlCol="0">
            <a:spAutoFit/>
          </a:bodyPr>
          <a:lstStyle/>
          <a:p>
            <a:pPr algn="ctr"/>
            <a:r>
              <a:rPr lang="de-DE" b="1" dirty="0"/>
              <a:t>Selbstwirksamkeit</a:t>
            </a:r>
          </a:p>
        </p:txBody>
      </p:sp>
      <p:sp>
        <p:nvSpPr>
          <p:cNvPr id="37" name="Rechteck 36">
            <a:extLst>
              <a:ext uri="{FF2B5EF4-FFF2-40B4-BE49-F238E27FC236}">
                <a16:creationId xmlns:a16="http://schemas.microsoft.com/office/drawing/2014/main" id="{31741F3E-7733-5D44-86AE-C42D9C84DC30}"/>
              </a:ext>
            </a:extLst>
          </p:cNvPr>
          <p:cNvSpPr/>
          <p:nvPr/>
        </p:nvSpPr>
        <p:spPr>
          <a:xfrm>
            <a:off x="862477" y="4490423"/>
            <a:ext cx="465474" cy="148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Textfeld 37">
            <a:extLst>
              <a:ext uri="{FF2B5EF4-FFF2-40B4-BE49-F238E27FC236}">
                <a16:creationId xmlns:a16="http://schemas.microsoft.com/office/drawing/2014/main" id="{0FCBD8AE-50C5-C447-98F9-9CC9F79B87B9}"/>
              </a:ext>
            </a:extLst>
          </p:cNvPr>
          <p:cNvSpPr txBox="1"/>
          <p:nvPr/>
        </p:nvSpPr>
        <p:spPr>
          <a:xfrm rot="16200000">
            <a:off x="359576" y="5050557"/>
            <a:ext cx="1479483" cy="369332"/>
          </a:xfrm>
          <a:prstGeom prst="rect">
            <a:avLst/>
          </a:prstGeom>
          <a:noFill/>
        </p:spPr>
        <p:txBody>
          <a:bodyPr wrap="square" rtlCol="0">
            <a:spAutoFit/>
          </a:bodyPr>
          <a:lstStyle/>
          <a:p>
            <a:pPr algn="ctr"/>
            <a:r>
              <a:rPr lang="de-DE" b="1" dirty="0"/>
              <a:t>Fallarbeit</a:t>
            </a:r>
          </a:p>
        </p:txBody>
      </p:sp>
      <p:sp>
        <p:nvSpPr>
          <p:cNvPr id="39" name="Rechteck 38">
            <a:extLst>
              <a:ext uri="{FF2B5EF4-FFF2-40B4-BE49-F238E27FC236}">
                <a16:creationId xmlns:a16="http://schemas.microsoft.com/office/drawing/2014/main" id="{4DB94AB6-DD7E-724D-AA74-C12FCCCE5B83}"/>
              </a:ext>
            </a:extLst>
          </p:cNvPr>
          <p:cNvSpPr/>
          <p:nvPr/>
        </p:nvSpPr>
        <p:spPr>
          <a:xfrm>
            <a:off x="108153" y="812996"/>
            <a:ext cx="758992" cy="51524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Textfeld 39">
            <a:extLst>
              <a:ext uri="{FF2B5EF4-FFF2-40B4-BE49-F238E27FC236}">
                <a16:creationId xmlns:a16="http://schemas.microsoft.com/office/drawing/2014/main" id="{CAD17661-60E9-064D-B46D-4A9CB7F6FFCE}"/>
              </a:ext>
            </a:extLst>
          </p:cNvPr>
          <p:cNvSpPr txBox="1"/>
          <p:nvPr/>
        </p:nvSpPr>
        <p:spPr>
          <a:xfrm rot="16200000">
            <a:off x="-2120650" y="3127623"/>
            <a:ext cx="5152476" cy="523220"/>
          </a:xfrm>
          <a:prstGeom prst="rect">
            <a:avLst/>
          </a:prstGeom>
          <a:noFill/>
        </p:spPr>
        <p:txBody>
          <a:bodyPr wrap="square" rtlCol="0">
            <a:spAutoFit/>
          </a:bodyPr>
          <a:lstStyle/>
          <a:p>
            <a:pPr algn="ctr"/>
            <a:r>
              <a:rPr lang="de-DE" sz="2800" b="1" dirty="0">
                <a:solidFill>
                  <a:schemeClr val="bg1"/>
                </a:solidFill>
              </a:rPr>
              <a:t>Eingangsbefragung</a:t>
            </a:r>
          </a:p>
        </p:txBody>
      </p:sp>
      <p:sp>
        <p:nvSpPr>
          <p:cNvPr id="41" name="Rechteck 40">
            <a:extLst>
              <a:ext uri="{FF2B5EF4-FFF2-40B4-BE49-F238E27FC236}">
                <a16:creationId xmlns:a16="http://schemas.microsoft.com/office/drawing/2014/main" id="{49D53A9F-C7A6-3F4A-BD4A-A78FB4BB0F88}"/>
              </a:ext>
            </a:extLst>
          </p:cNvPr>
          <p:cNvSpPr/>
          <p:nvPr/>
        </p:nvSpPr>
        <p:spPr>
          <a:xfrm>
            <a:off x="10850474" y="819216"/>
            <a:ext cx="459170" cy="98320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2" name="Textfeld 41">
            <a:extLst>
              <a:ext uri="{FF2B5EF4-FFF2-40B4-BE49-F238E27FC236}">
                <a16:creationId xmlns:a16="http://schemas.microsoft.com/office/drawing/2014/main" id="{479F2302-E296-384B-A1E6-188387099C59}"/>
              </a:ext>
            </a:extLst>
          </p:cNvPr>
          <p:cNvSpPr txBox="1"/>
          <p:nvPr/>
        </p:nvSpPr>
        <p:spPr>
          <a:xfrm rot="16200000">
            <a:off x="10529031" y="1192091"/>
            <a:ext cx="1075539" cy="338554"/>
          </a:xfrm>
          <a:prstGeom prst="rect">
            <a:avLst/>
          </a:prstGeom>
          <a:noFill/>
        </p:spPr>
        <p:txBody>
          <a:bodyPr wrap="square" rtlCol="0">
            <a:spAutoFit/>
          </a:bodyPr>
          <a:lstStyle/>
          <a:p>
            <a:pPr algn="ctr"/>
            <a:r>
              <a:rPr lang="de-DE" sz="1600" b="1" dirty="0"/>
              <a:t>Wissen</a:t>
            </a:r>
            <a:endParaRPr lang="de-DE" b="1" dirty="0"/>
          </a:p>
        </p:txBody>
      </p:sp>
      <p:sp>
        <p:nvSpPr>
          <p:cNvPr id="43" name="Rechteck 42">
            <a:extLst>
              <a:ext uri="{FF2B5EF4-FFF2-40B4-BE49-F238E27FC236}">
                <a16:creationId xmlns:a16="http://schemas.microsoft.com/office/drawing/2014/main" id="{E9C84F75-9DEA-B547-83B9-283B38561437}"/>
              </a:ext>
            </a:extLst>
          </p:cNvPr>
          <p:cNvSpPr/>
          <p:nvPr/>
        </p:nvSpPr>
        <p:spPr>
          <a:xfrm>
            <a:off x="10846544" y="1796402"/>
            <a:ext cx="463100" cy="206271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Textfeld 43">
            <a:extLst>
              <a:ext uri="{FF2B5EF4-FFF2-40B4-BE49-F238E27FC236}">
                <a16:creationId xmlns:a16="http://schemas.microsoft.com/office/drawing/2014/main" id="{909D1007-C305-C147-B71D-2F46513485CA}"/>
              </a:ext>
            </a:extLst>
          </p:cNvPr>
          <p:cNvSpPr txBox="1"/>
          <p:nvPr/>
        </p:nvSpPr>
        <p:spPr>
          <a:xfrm rot="16200000">
            <a:off x="9990379" y="2758919"/>
            <a:ext cx="2102133" cy="338554"/>
          </a:xfrm>
          <a:prstGeom prst="rect">
            <a:avLst/>
          </a:prstGeom>
          <a:noFill/>
        </p:spPr>
        <p:txBody>
          <a:bodyPr wrap="square" rtlCol="0">
            <a:spAutoFit/>
          </a:bodyPr>
          <a:lstStyle/>
          <a:p>
            <a:pPr algn="ctr"/>
            <a:r>
              <a:rPr lang="de-DE" sz="1600" b="1" dirty="0"/>
              <a:t>Selbstwirksamkeit</a:t>
            </a:r>
          </a:p>
        </p:txBody>
      </p:sp>
      <p:sp>
        <p:nvSpPr>
          <p:cNvPr id="45" name="Rechteck 44">
            <a:extLst>
              <a:ext uri="{FF2B5EF4-FFF2-40B4-BE49-F238E27FC236}">
                <a16:creationId xmlns:a16="http://schemas.microsoft.com/office/drawing/2014/main" id="{179B842D-7633-DD45-9417-44CA26C25F14}"/>
              </a:ext>
            </a:extLst>
          </p:cNvPr>
          <p:cNvSpPr/>
          <p:nvPr/>
        </p:nvSpPr>
        <p:spPr>
          <a:xfrm>
            <a:off x="10842261" y="3863472"/>
            <a:ext cx="465474" cy="108117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Textfeld 45">
            <a:extLst>
              <a:ext uri="{FF2B5EF4-FFF2-40B4-BE49-F238E27FC236}">
                <a16:creationId xmlns:a16="http://schemas.microsoft.com/office/drawing/2014/main" id="{E7ECC84F-2F69-0B45-B02A-B5C70A4E43DC}"/>
              </a:ext>
            </a:extLst>
          </p:cNvPr>
          <p:cNvSpPr txBox="1"/>
          <p:nvPr/>
        </p:nvSpPr>
        <p:spPr>
          <a:xfrm rot="16200000">
            <a:off x="10496426" y="4219307"/>
            <a:ext cx="1124764" cy="338554"/>
          </a:xfrm>
          <a:prstGeom prst="rect">
            <a:avLst/>
          </a:prstGeom>
          <a:noFill/>
        </p:spPr>
        <p:txBody>
          <a:bodyPr wrap="square" rtlCol="0">
            <a:spAutoFit/>
          </a:bodyPr>
          <a:lstStyle/>
          <a:p>
            <a:pPr algn="ctr"/>
            <a:r>
              <a:rPr lang="de-DE" sz="1600" b="1" dirty="0"/>
              <a:t>Fallarbeit</a:t>
            </a:r>
          </a:p>
        </p:txBody>
      </p:sp>
      <p:sp>
        <p:nvSpPr>
          <p:cNvPr id="47" name="Rechteck 46">
            <a:extLst>
              <a:ext uri="{FF2B5EF4-FFF2-40B4-BE49-F238E27FC236}">
                <a16:creationId xmlns:a16="http://schemas.microsoft.com/office/drawing/2014/main" id="{2BBF2F12-3582-F748-A111-6853BEAEEC8A}"/>
              </a:ext>
            </a:extLst>
          </p:cNvPr>
          <p:cNvSpPr/>
          <p:nvPr/>
        </p:nvSpPr>
        <p:spPr>
          <a:xfrm>
            <a:off x="11310109" y="819934"/>
            <a:ext cx="758992" cy="51524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8" name="Textfeld 47">
            <a:extLst>
              <a:ext uri="{FF2B5EF4-FFF2-40B4-BE49-F238E27FC236}">
                <a16:creationId xmlns:a16="http://schemas.microsoft.com/office/drawing/2014/main" id="{E964645D-4211-9747-8E39-EEC3A90EEE41}"/>
              </a:ext>
            </a:extLst>
          </p:cNvPr>
          <p:cNvSpPr txBox="1"/>
          <p:nvPr/>
        </p:nvSpPr>
        <p:spPr>
          <a:xfrm rot="5400000">
            <a:off x="9163477" y="3140064"/>
            <a:ext cx="5152476" cy="523220"/>
          </a:xfrm>
          <a:prstGeom prst="rect">
            <a:avLst/>
          </a:prstGeom>
          <a:noFill/>
        </p:spPr>
        <p:txBody>
          <a:bodyPr wrap="square" rtlCol="0">
            <a:spAutoFit/>
          </a:bodyPr>
          <a:lstStyle/>
          <a:p>
            <a:pPr algn="ctr"/>
            <a:r>
              <a:rPr lang="de-DE" sz="2800" b="1" dirty="0">
                <a:solidFill>
                  <a:schemeClr val="bg1"/>
                </a:solidFill>
              </a:rPr>
              <a:t>Ausgangsbefragung</a:t>
            </a:r>
          </a:p>
        </p:txBody>
      </p:sp>
      <p:sp>
        <p:nvSpPr>
          <p:cNvPr id="53" name="Rechteck 52">
            <a:extLst>
              <a:ext uri="{FF2B5EF4-FFF2-40B4-BE49-F238E27FC236}">
                <a16:creationId xmlns:a16="http://schemas.microsoft.com/office/drawing/2014/main" id="{48287B94-455F-1043-97EB-A8B0D90CBFA0}"/>
              </a:ext>
            </a:extLst>
          </p:cNvPr>
          <p:cNvSpPr/>
          <p:nvPr/>
        </p:nvSpPr>
        <p:spPr>
          <a:xfrm>
            <a:off x="108153" y="139720"/>
            <a:ext cx="11960948" cy="61294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4" name="Textfeld 53">
            <a:extLst>
              <a:ext uri="{FF2B5EF4-FFF2-40B4-BE49-F238E27FC236}">
                <a16:creationId xmlns:a16="http://schemas.microsoft.com/office/drawing/2014/main" id="{2BAF8B68-825E-EC4B-B3FF-9151761BDD60}"/>
              </a:ext>
            </a:extLst>
          </p:cNvPr>
          <p:cNvSpPr txBox="1"/>
          <p:nvPr/>
        </p:nvSpPr>
        <p:spPr>
          <a:xfrm>
            <a:off x="105966" y="200123"/>
            <a:ext cx="11957139" cy="523220"/>
          </a:xfrm>
          <a:prstGeom prst="rect">
            <a:avLst/>
          </a:prstGeom>
          <a:noFill/>
        </p:spPr>
        <p:txBody>
          <a:bodyPr wrap="square" rtlCol="0">
            <a:spAutoFit/>
          </a:bodyPr>
          <a:lstStyle/>
          <a:p>
            <a:pPr algn="ctr"/>
            <a:r>
              <a:rPr lang="de-DE" sz="2800" b="1" dirty="0" err="1" smtClean="0"/>
              <a:t>Blended</a:t>
            </a:r>
            <a:r>
              <a:rPr lang="de-DE" sz="2800" b="1" dirty="0" smtClean="0"/>
              <a:t>-Learning Veranstaltungen Sportpädagogik</a:t>
            </a:r>
            <a:endParaRPr lang="de-DE" sz="2800" b="1" dirty="0"/>
          </a:p>
        </p:txBody>
      </p:sp>
      <p:sp>
        <p:nvSpPr>
          <p:cNvPr id="56" name="Rechteck 55">
            <a:extLst>
              <a:ext uri="{FF2B5EF4-FFF2-40B4-BE49-F238E27FC236}">
                <a16:creationId xmlns:a16="http://schemas.microsoft.com/office/drawing/2014/main" id="{94D1BFE9-1892-1C4F-B5AF-77CA6E9FBAF5}"/>
              </a:ext>
            </a:extLst>
          </p:cNvPr>
          <p:cNvSpPr/>
          <p:nvPr/>
        </p:nvSpPr>
        <p:spPr>
          <a:xfrm>
            <a:off x="104344" y="6058740"/>
            <a:ext cx="11960948" cy="61294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5" name="Textfeld 54">
            <a:extLst>
              <a:ext uri="{FF2B5EF4-FFF2-40B4-BE49-F238E27FC236}">
                <a16:creationId xmlns:a16="http://schemas.microsoft.com/office/drawing/2014/main" id="{779E4867-790F-D944-BA90-7E13101C7DA8}"/>
              </a:ext>
            </a:extLst>
          </p:cNvPr>
          <p:cNvSpPr txBox="1"/>
          <p:nvPr/>
        </p:nvSpPr>
        <p:spPr>
          <a:xfrm>
            <a:off x="105966" y="6134381"/>
            <a:ext cx="11957139" cy="461665"/>
          </a:xfrm>
          <a:prstGeom prst="rect">
            <a:avLst/>
          </a:prstGeom>
          <a:noFill/>
        </p:spPr>
        <p:txBody>
          <a:bodyPr wrap="square" rtlCol="0">
            <a:spAutoFit/>
          </a:bodyPr>
          <a:lstStyle/>
          <a:p>
            <a:pPr algn="ctr"/>
            <a:r>
              <a:rPr lang="de-DE" sz="2400" b="1" dirty="0"/>
              <a:t>Dokumentation der Arbeitsergebnisse und Reflexionen in einem </a:t>
            </a:r>
            <a:r>
              <a:rPr lang="de-DE" sz="2400" b="1" dirty="0" err="1"/>
              <a:t>ePortfolio</a:t>
            </a:r>
            <a:endParaRPr lang="de-DE" sz="2400" b="1" dirty="0"/>
          </a:p>
        </p:txBody>
      </p:sp>
      <p:sp>
        <p:nvSpPr>
          <p:cNvPr id="49" name="Untertitel 2">
            <a:extLst>
              <a:ext uri="{FF2B5EF4-FFF2-40B4-BE49-F238E27FC236}">
                <a16:creationId xmlns:a16="http://schemas.microsoft.com/office/drawing/2014/main" id="{4504EA00-A32A-4B45-BB98-A431EA2CB98C}"/>
              </a:ext>
            </a:extLst>
          </p:cNvPr>
          <p:cNvSpPr txBox="1">
            <a:spLocks/>
          </p:cNvSpPr>
          <p:nvPr/>
        </p:nvSpPr>
        <p:spPr>
          <a:xfrm rot="5400000">
            <a:off x="2228949" y="2317290"/>
            <a:ext cx="925896" cy="2157765"/>
          </a:xfrm>
          <a:prstGeom prst="rect">
            <a:avLst/>
          </a:prstGeom>
          <a:solidFill>
            <a:srgbClr val="CC0000"/>
          </a:solidFill>
        </p:spPr>
        <p:txBody>
          <a:bodyPr vert="vert270"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DE" sz="2400" b="1" dirty="0" smtClean="0"/>
              <a:t>Konstruktive Unterstützung</a:t>
            </a:r>
            <a:endParaRPr lang="de-DE" sz="2400" b="1" dirty="0"/>
          </a:p>
        </p:txBody>
      </p:sp>
      <p:sp>
        <p:nvSpPr>
          <p:cNvPr id="50" name="Untertitel 2">
            <a:extLst>
              <a:ext uri="{FF2B5EF4-FFF2-40B4-BE49-F238E27FC236}">
                <a16:creationId xmlns:a16="http://schemas.microsoft.com/office/drawing/2014/main" id="{4504EA00-A32A-4B45-BB98-A431EA2CB98C}"/>
              </a:ext>
            </a:extLst>
          </p:cNvPr>
          <p:cNvSpPr txBox="1">
            <a:spLocks/>
          </p:cNvSpPr>
          <p:nvPr/>
        </p:nvSpPr>
        <p:spPr>
          <a:xfrm rot="5400000">
            <a:off x="2237404" y="3904037"/>
            <a:ext cx="925896" cy="2157766"/>
          </a:xfrm>
          <a:prstGeom prst="rect">
            <a:avLst/>
          </a:prstGeom>
          <a:solidFill>
            <a:srgbClr val="CC0000"/>
          </a:solidFill>
        </p:spPr>
        <p:txBody>
          <a:bodyPr vert="vert270" lIns="91440" tIns="45720" rIns="91440" bIns="45720" rtlCol="0" anchor="ct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de-DE" sz="2400" b="1" dirty="0" smtClean="0"/>
              <a:t>Kognitiv-motorische Aktivierung</a:t>
            </a:r>
            <a:endParaRPr lang="de-DE" sz="2400" b="1" dirty="0"/>
          </a:p>
        </p:txBody>
      </p:sp>
      <p:sp>
        <p:nvSpPr>
          <p:cNvPr id="2" name="Textfeld 1"/>
          <p:cNvSpPr txBox="1"/>
          <p:nvPr/>
        </p:nvSpPr>
        <p:spPr>
          <a:xfrm>
            <a:off x="3959888" y="2366096"/>
            <a:ext cx="3156438" cy="923330"/>
          </a:xfrm>
          <a:prstGeom prst="rect">
            <a:avLst/>
          </a:prstGeom>
          <a:noFill/>
        </p:spPr>
        <p:txBody>
          <a:bodyPr wrap="square" rtlCol="0">
            <a:spAutoFit/>
          </a:bodyPr>
          <a:lstStyle/>
          <a:p>
            <a:pPr algn="ctr"/>
            <a:r>
              <a:rPr lang="de-DE" b="1" dirty="0" smtClean="0"/>
              <a:t>Rotation Modell </a:t>
            </a:r>
            <a:br>
              <a:rPr lang="de-DE" b="1" dirty="0" smtClean="0"/>
            </a:br>
            <a:r>
              <a:rPr lang="de-DE" b="1" dirty="0" smtClean="0"/>
              <a:t>(</a:t>
            </a:r>
            <a:r>
              <a:rPr lang="de-DE" b="1" dirty="0" err="1" smtClean="0"/>
              <a:t>Flipped-Classroom</a:t>
            </a:r>
            <a:r>
              <a:rPr lang="de-DE" b="1" dirty="0" smtClean="0"/>
              <a:t>)</a:t>
            </a:r>
            <a:endParaRPr lang="de-DE" b="1" dirty="0"/>
          </a:p>
          <a:p>
            <a:endParaRPr lang="de-DE" dirty="0"/>
          </a:p>
        </p:txBody>
      </p:sp>
      <p:cxnSp>
        <p:nvCxnSpPr>
          <p:cNvPr id="4" name="Gerader Verbinder 3"/>
          <p:cNvCxnSpPr/>
          <p:nvPr/>
        </p:nvCxnSpPr>
        <p:spPr>
          <a:xfrm flipH="1">
            <a:off x="7231123" y="1796402"/>
            <a:ext cx="7998" cy="33470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feld 29"/>
          <p:cNvSpPr txBox="1"/>
          <p:nvPr/>
        </p:nvSpPr>
        <p:spPr>
          <a:xfrm>
            <a:off x="7008090" y="2390462"/>
            <a:ext cx="3156438" cy="646331"/>
          </a:xfrm>
          <a:prstGeom prst="rect">
            <a:avLst/>
          </a:prstGeom>
          <a:noFill/>
        </p:spPr>
        <p:txBody>
          <a:bodyPr wrap="square" rtlCol="0">
            <a:spAutoFit/>
          </a:bodyPr>
          <a:lstStyle/>
          <a:p>
            <a:pPr algn="ctr"/>
            <a:r>
              <a:rPr lang="de-DE" b="1" dirty="0" err="1" smtClean="0"/>
              <a:t>Self-blend</a:t>
            </a:r>
            <a:r>
              <a:rPr lang="de-DE" b="1" dirty="0" smtClean="0"/>
              <a:t> Modell</a:t>
            </a:r>
          </a:p>
          <a:p>
            <a:endParaRPr lang="de-DE" dirty="0"/>
          </a:p>
        </p:txBody>
      </p:sp>
      <p:sp>
        <p:nvSpPr>
          <p:cNvPr id="32" name="Textfeld 31">
            <a:extLst>
              <a:ext uri="{FF2B5EF4-FFF2-40B4-BE49-F238E27FC236}">
                <a16:creationId xmlns:a16="http://schemas.microsoft.com/office/drawing/2014/main" id="{1CB8B967-C620-406A-926E-C6670B5E797E}"/>
              </a:ext>
            </a:extLst>
          </p:cNvPr>
          <p:cNvSpPr txBox="1"/>
          <p:nvPr/>
        </p:nvSpPr>
        <p:spPr>
          <a:xfrm>
            <a:off x="7410114" y="3271035"/>
            <a:ext cx="3001903" cy="1615827"/>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DE" sz="1400" b="1" dirty="0" smtClean="0"/>
              <a:t>Präsenzphasen sind möglich</a:t>
            </a:r>
          </a:p>
          <a:p>
            <a:pPr marL="285750" indent="-285750">
              <a:spcAft>
                <a:spcPts val="600"/>
              </a:spcAft>
              <a:buFont typeface="Arial" panose="020B0604020202020204" pitchFamily="34" charset="0"/>
              <a:buChar char="•"/>
            </a:pPr>
            <a:r>
              <a:rPr lang="de-DE" sz="1400" b="1" dirty="0" smtClean="0"/>
              <a:t>Onlinephase überwiegen</a:t>
            </a:r>
          </a:p>
          <a:p>
            <a:pPr marL="285750" indent="-285750">
              <a:spcAft>
                <a:spcPts val="600"/>
              </a:spcAft>
              <a:buFont typeface="Arial" panose="020B0604020202020204" pitchFamily="34" charset="0"/>
              <a:buChar char="•"/>
            </a:pPr>
            <a:r>
              <a:rPr lang="de-DE" sz="1400" b="1" dirty="0" smtClean="0"/>
              <a:t>Studierende entscheiden über die Bearbeitung der Inhalte</a:t>
            </a:r>
          </a:p>
          <a:p>
            <a:pPr marL="285750" indent="-285750">
              <a:spcAft>
                <a:spcPts val="600"/>
              </a:spcAft>
              <a:buFont typeface="Arial" panose="020B0604020202020204" pitchFamily="34" charset="0"/>
              <a:buChar char="•"/>
            </a:pPr>
            <a:r>
              <a:rPr lang="de-DE" sz="1400" b="1" dirty="0" smtClean="0"/>
              <a:t>Lehrkraft bietet Hilfe und Beratung</a:t>
            </a:r>
            <a:endParaRPr lang="de-DE" sz="1400" b="1" dirty="0"/>
          </a:p>
        </p:txBody>
      </p:sp>
      <p:sp>
        <p:nvSpPr>
          <p:cNvPr id="51" name="Rechteck 50">
            <a:extLst>
              <a:ext uri="{FF2B5EF4-FFF2-40B4-BE49-F238E27FC236}">
                <a16:creationId xmlns:a16="http://schemas.microsoft.com/office/drawing/2014/main" id="{179B842D-7633-DD45-9417-44CA26C25F14}"/>
              </a:ext>
            </a:extLst>
          </p:cNvPr>
          <p:cNvSpPr/>
          <p:nvPr/>
        </p:nvSpPr>
        <p:spPr>
          <a:xfrm>
            <a:off x="10846544" y="4884674"/>
            <a:ext cx="458768" cy="108117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de-DE" sz="1600" b="1" dirty="0" smtClean="0">
                <a:solidFill>
                  <a:schemeClr val="tx1"/>
                </a:solidFill>
              </a:rPr>
              <a:t>Evaluation</a:t>
            </a:r>
            <a:endParaRPr lang="de-DE" sz="1600" b="1" dirty="0">
              <a:solidFill>
                <a:schemeClr val="tx1"/>
              </a:solidFill>
            </a:endParaRPr>
          </a:p>
        </p:txBody>
      </p:sp>
      <p:sp>
        <p:nvSpPr>
          <p:cNvPr id="5" name="Textfeld 4"/>
          <p:cNvSpPr txBox="1"/>
          <p:nvPr/>
        </p:nvSpPr>
        <p:spPr>
          <a:xfrm>
            <a:off x="6273114" y="5130254"/>
            <a:ext cx="2606040" cy="369332"/>
          </a:xfrm>
          <a:prstGeom prst="rect">
            <a:avLst/>
          </a:prstGeom>
          <a:noFill/>
        </p:spPr>
        <p:txBody>
          <a:bodyPr wrap="square" rtlCol="0">
            <a:spAutoFit/>
          </a:bodyPr>
          <a:lstStyle/>
          <a:p>
            <a:r>
              <a:rPr lang="de-DE" dirty="0"/>
              <a:t>(</a:t>
            </a:r>
            <a:r>
              <a:rPr lang="de-DE" dirty="0" smtClean="0"/>
              <a:t>Starker &amp; Horn, 2013)</a:t>
            </a:r>
            <a:endParaRPr lang="de-DE" dirty="0"/>
          </a:p>
        </p:txBody>
      </p:sp>
    </p:spTree>
    <p:extLst>
      <p:ext uri="{BB962C8B-B14F-4D97-AF65-F5344CB8AC3E}">
        <p14:creationId xmlns:p14="http://schemas.microsoft.com/office/powerpoint/2010/main" val="22544426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55645" y="633756"/>
            <a:ext cx="10515600" cy="1325563"/>
          </a:xfrm>
        </p:spPr>
        <p:txBody>
          <a:bodyPr>
            <a:normAutofit/>
          </a:bodyPr>
          <a:lstStyle/>
          <a:p>
            <a:pPr algn="ctr"/>
            <a:r>
              <a:rPr lang="de-DE" sz="2800" dirty="0" smtClean="0"/>
              <a:t>Lehrveranstaltungen </a:t>
            </a:r>
            <a:r>
              <a:rPr lang="de-DE" sz="2800" dirty="0" err="1" smtClean="0"/>
              <a:t>SoSe</a:t>
            </a:r>
            <a:r>
              <a:rPr lang="de-DE" sz="2800" dirty="0" smtClean="0"/>
              <a:t> 2022</a:t>
            </a:r>
            <a:br>
              <a:rPr lang="de-DE" sz="2800" dirty="0" smtClean="0"/>
            </a:br>
            <a:r>
              <a:rPr lang="de-DE" sz="2800" dirty="0" smtClean="0"/>
              <a:t>Präsenz- und Onlinephasen (Rotation-Modell)</a:t>
            </a:r>
            <a:endParaRPr lang="de-DE" sz="2800" dirty="0"/>
          </a:p>
        </p:txBody>
      </p:sp>
      <p:graphicFrame>
        <p:nvGraphicFramePr>
          <p:cNvPr id="11" name="Inhaltsplatzhalter 10"/>
          <p:cNvGraphicFramePr>
            <a:graphicFrameLocks noGrp="1"/>
          </p:cNvGraphicFramePr>
          <p:nvPr>
            <p:ph idx="1"/>
            <p:extLst>
              <p:ext uri="{D42A27DB-BD31-4B8C-83A1-F6EECF244321}">
                <p14:modId xmlns:p14="http://schemas.microsoft.com/office/powerpoint/2010/main" val="1097622868"/>
              </p:ext>
            </p:extLst>
          </p:nvPr>
        </p:nvGraphicFramePr>
        <p:xfrm>
          <a:off x="1501954" y="1853802"/>
          <a:ext cx="8904171" cy="3781963"/>
        </p:xfrm>
        <a:graphic>
          <a:graphicData uri="http://schemas.openxmlformats.org/drawingml/2006/table">
            <a:tbl>
              <a:tblPr firstRow="1" firstCol="1" bandRow="1"/>
              <a:tblGrid>
                <a:gridCol w="674193">
                  <a:extLst>
                    <a:ext uri="{9D8B030D-6E8A-4147-A177-3AD203B41FA5}">
                      <a16:colId xmlns:a16="http://schemas.microsoft.com/office/drawing/2014/main" val="2369852218"/>
                    </a:ext>
                  </a:extLst>
                </a:gridCol>
                <a:gridCol w="2743326">
                  <a:extLst>
                    <a:ext uri="{9D8B030D-6E8A-4147-A177-3AD203B41FA5}">
                      <a16:colId xmlns:a16="http://schemas.microsoft.com/office/drawing/2014/main" val="2222284556"/>
                    </a:ext>
                  </a:extLst>
                </a:gridCol>
                <a:gridCol w="2743326">
                  <a:extLst>
                    <a:ext uri="{9D8B030D-6E8A-4147-A177-3AD203B41FA5}">
                      <a16:colId xmlns:a16="http://schemas.microsoft.com/office/drawing/2014/main" val="1807219510"/>
                    </a:ext>
                  </a:extLst>
                </a:gridCol>
                <a:gridCol w="2743326">
                  <a:extLst>
                    <a:ext uri="{9D8B030D-6E8A-4147-A177-3AD203B41FA5}">
                      <a16:colId xmlns:a16="http://schemas.microsoft.com/office/drawing/2014/main" val="1224243552"/>
                    </a:ext>
                  </a:extLst>
                </a:gridCol>
              </a:tblGrid>
              <a:tr h="370652">
                <a:tc>
                  <a:txBody>
                    <a:bodyPr/>
                    <a:lstStyle/>
                    <a:p>
                      <a:pPr algn="ctr">
                        <a:lnSpc>
                          <a:spcPct val="115000"/>
                        </a:lnSpc>
                        <a:spcBef>
                          <a:spcPts val="300"/>
                        </a:spcBef>
                        <a:spcAft>
                          <a:spcPts val="300"/>
                        </a:spcAft>
                      </a:pPr>
                      <a:r>
                        <a:rPr lang="de-DE" sz="1000" b="1" dirty="0">
                          <a:effectLst/>
                          <a:latin typeface="Arial" panose="020B0604020202020204" pitchFamily="34" charset="0"/>
                          <a:ea typeface="Calibri" panose="020F0502020204030204" pitchFamily="34" charset="0"/>
                          <a:cs typeface="Times New Roman" panose="02020603050405020304" pitchFamily="18" charset="0"/>
                        </a:rPr>
                        <a:t>Termine</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300"/>
                        </a:spcBef>
                        <a:spcAft>
                          <a:spcPts val="300"/>
                        </a:spcAft>
                      </a:pPr>
                      <a:r>
                        <a:rPr lang="de-DE" sz="1000" b="1" dirty="0" smtClean="0">
                          <a:effectLst/>
                          <a:latin typeface="Arial" panose="020B0604020202020204" pitchFamily="34" charset="0"/>
                          <a:ea typeface="Calibri" panose="020F0502020204030204" pitchFamily="34" charset="0"/>
                          <a:cs typeface="Times New Roman" panose="02020603050405020304" pitchFamily="18" charset="0"/>
                        </a:rPr>
                        <a:t>Klassenführung</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300"/>
                        </a:spcBef>
                        <a:spcAft>
                          <a:spcPts val="300"/>
                        </a:spcAft>
                      </a:pPr>
                      <a:r>
                        <a:rPr lang="de-DE" sz="1000" b="1" dirty="0" smtClean="0">
                          <a:effectLst/>
                          <a:latin typeface="Arial" panose="020B0604020202020204" pitchFamily="34" charset="0"/>
                          <a:ea typeface="Calibri" panose="020F0502020204030204" pitchFamily="34" charset="0"/>
                          <a:cs typeface="Times New Roman" panose="02020603050405020304" pitchFamily="18" charset="0"/>
                        </a:rPr>
                        <a:t>Konstruktive Unterstützung</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300"/>
                        </a:spcBef>
                        <a:spcAft>
                          <a:spcPts val="300"/>
                        </a:spcAft>
                      </a:pPr>
                      <a:r>
                        <a:rPr lang="de-DE" sz="1000" b="1" dirty="0" smtClean="0">
                          <a:effectLst/>
                          <a:latin typeface="Arial" panose="020B0604020202020204" pitchFamily="34" charset="0"/>
                          <a:ea typeface="Calibri" panose="020F0502020204030204" pitchFamily="34" charset="0"/>
                          <a:cs typeface="Times New Roman" panose="02020603050405020304" pitchFamily="18" charset="0"/>
                        </a:rPr>
                        <a:t>Kognitiv-motorische </a:t>
                      </a:r>
                      <a:r>
                        <a:rPr lang="de-DE" sz="1000" b="1" dirty="0">
                          <a:effectLst/>
                          <a:latin typeface="Arial" panose="020B0604020202020204" pitchFamily="34" charset="0"/>
                          <a:ea typeface="Calibri" panose="020F0502020204030204" pitchFamily="34" charset="0"/>
                          <a:cs typeface="Times New Roman" panose="02020603050405020304" pitchFamily="18" charset="0"/>
                        </a:rPr>
                        <a:t>Aktivierung</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3623735"/>
                  </a:ext>
                </a:extLst>
              </a:tr>
              <a:tr h="259823">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13.04.</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Einführung</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Einführung</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1000" b="0" dirty="0">
                          <a:effectLst/>
                          <a:latin typeface="Arial" panose="020B0604020202020204" pitchFamily="34" charset="0"/>
                          <a:ea typeface="Calibri" panose="020F0502020204030204" pitchFamily="34" charset="0"/>
                          <a:cs typeface="Times New Roman" panose="02020603050405020304" pitchFamily="18" charset="0"/>
                        </a:rPr>
                        <a:t>Einführung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65656247"/>
                  </a:ext>
                </a:extLst>
              </a:tr>
              <a:tr h="23384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20.04.</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Wirksamer 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Wirksamer Unterricht</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Wirksamer 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255253925"/>
                  </a:ext>
                </a:extLst>
              </a:tr>
              <a:tr h="23384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27.04.</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Merkmale guten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a:t>
                      </a:r>
                      <a:r>
                        <a:rPr lang="de-DE" sz="900" b="0" dirty="0">
                          <a:effectLst/>
                          <a:latin typeface="Arial" panose="020B0604020202020204" pitchFamily="34" charset="0"/>
                          <a:ea typeface="Calibri" panose="020F0502020204030204" pitchFamily="34" charset="0"/>
                          <a:cs typeface="Times New Roman" panose="02020603050405020304" pitchFamily="18" charset="0"/>
                        </a:rPr>
                        <a:t>Sport-)Unterrichts</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Merkmale guten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a:t>
                      </a:r>
                      <a:r>
                        <a:rPr lang="de-DE" sz="900" b="0" dirty="0">
                          <a:effectLst/>
                          <a:latin typeface="Arial" panose="020B0604020202020204" pitchFamily="34" charset="0"/>
                          <a:ea typeface="Calibri" panose="020F0502020204030204" pitchFamily="34" charset="0"/>
                          <a:cs typeface="Times New Roman" panose="02020603050405020304" pitchFamily="18" charset="0"/>
                        </a:rPr>
                        <a:t>Sport-)Unterrichts</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Merkmale guten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a:t>
                      </a:r>
                      <a:r>
                        <a:rPr lang="de-DE" sz="900" b="0" dirty="0">
                          <a:effectLst/>
                          <a:latin typeface="Arial" panose="020B0604020202020204" pitchFamily="34" charset="0"/>
                          <a:ea typeface="Calibri" panose="020F0502020204030204" pitchFamily="34" charset="0"/>
                          <a:cs typeface="Times New Roman" panose="02020603050405020304" pitchFamily="18" charset="0"/>
                        </a:rPr>
                        <a:t>Sport-)Unterrichts</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24783011"/>
                  </a:ext>
                </a:extLst>
              </a:tr>
              <a:tr h="23384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04.05.</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vMerge="1">
                  <a:txBody>
                    <a:bodyPr/>
                    <a:lstStyle/>
                    <a:p>
                      <a:endParaRPr lang="de-DE"/>
                    </a:p>
                  </a:txBody>
                  <a:tcPr/>
                </a:tc>
                <a:tc vMerge="1">
                  <a:txBody>
                    <a:bodyPr/>
                    <a:lstStyle/>
                    <a:p>
                      <a:endParaRPr lang="de-DE"/>
                    </a:p>
                  </a:txBody>
                  <a:tcPr/>
                </a:tc>
                <a:tc vMerge="1">
                  <a:txBody>
                    <a:bodyPr/>
                    <a:lstStyle/>
                    <a:p>
                      <a:endParaRPr lang="de-DE"/>
                    </a:p>
                  </a:txBody>
                  <a:tcPr/>
                </a:tc>
                <a:extLst>
                  <a:ext uri="{0D108BD9-81ED-4DB2-BD59-A6C34878D82A}">
                    <a16:rowId xmlns:a16="http://schemas.microsoft.com/office/drawing/2014/main" val="2796757307"/>
                  </a:ext>
                </a:extLst>
              </a:tr>
              <a:tr h="28503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11.05.</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Grundlagen der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Klassenführung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Grundlagen der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Schülerorientierung, </a:t>
                      </a:r>
                      <a:r>
                        <a:rPr lang="de-DE" sz="900" b="0" dirty="0">
                          <a:effectLst/>
                          <a:latin typeface="Arial" panose="020B0604020202020204" pitchFamily="34" charset="0"/>
                          <a:ea typeface="Calibri" panose="020F0502020204030204" pitchFamily="34" charset="0"/>
                          <a:cs typeface="Times New Roman" panose="02020603050405020304" pitchFamily="18" charset="0"/>
                        </a:rPr>
                        <a:t>Konstruktive Unterstützung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Grundlagen der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kognitiven Aktivierung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57716882"/>
                  </a:ext>
                </a:extLst>
              </a:tr>
              <a:tr h="263769">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18.05.</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Grundlagen der Klassenführung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Heterogenität und </a:t>
                      </a: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individuelle </a:t>
                      </a:r>
                      <a:r>
                        <a:rPr lang="de-DE" sz="900" b="0" dirty="0">
                          <a:effectLst/>
                          <a:latin typeface="Arial" panose="020B0604020202020204" pitchFamily="34" charset="0"/>
                          <a:ea typeface="Calibri" panose="020F0502020204030204" pitchFamily="34" charset="0"/>
                          <a:cs typeface="Times New Roman" panose="02020603050405020304" pitchFamily="18" charset="0"/>
                        </a:rPr>
                        <a:t>Förderung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Grundlagen der kognitiv-motorischen Aktivierung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474211004"/>
                  </a:ext>
                </a:extLst>
              </a:tr>
              <a:tr h="23384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25.05.</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Stundeneinstieg</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Pädagogische</a:t>
                      </a:r>
                      <a:r>
                        <a:rPr lang="de-DE" sz="900" b="0" baseline="0" dirty="0" smtClean="0">
                          <a:effectLst/>
                          <a:latin typeface="Arial" panose="020B0604020202020204" pitchFamily="34" charset="0"/>
                          <a:ea typeface="Calibri" panose="020F0502020204030204" pitchFamily="34" charset="0"/>
                          <a:cs typeface="Times New Roman" panose="02020603050405020304" pitchFamily="18" charset="0"/>
                        </a:rPr>
                        <a:t> Diagnostik</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Aufgabenkultur im Sportunterricht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835898266"/>
                  </a:ext>
                </a:extLst>
              </a:tr>
              <a:tr h="233841">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01.06.</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Lernzeit, Bewegungszeit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Pädagogische Diagnostik</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Aufgabenkultur im Sportunterricht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893236949"/>
                  </a:ext>
                </a:extLst>
              </a:tr>
              <a:tr h="23384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08.06.</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Regeln, Fairness und Rituale </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Kommunikation und Motivation</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Kooperatives Lernen begleiten</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966946688"/>
                  </a:ext>
                </a:extLst>
              </a:tr>
              <a:tr h="233841">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15.06.</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Regeln, Fairness und Rituale</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Kommunikation und Motivation</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Kooperatives Lernen begleiten</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68958510"/>
                  </a:ext>
                </a:extLst>
              </a:tr>
              <a:tr h="233841">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22.06.</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„Bankdrücker und Unterrichtsstörungen</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Feedback im Sportunterricht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Reflexion im Sportunterricht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101915253"/>
                  </a:ext>
                </a:extLst>
              </a:tr>
              <a:tr h="233841">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29.06.</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„Bankdrücker und Unterrichtsstörungen</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Feedback im Sportunterricht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tc>
                  <a:txBody>
                    <a:bodyPr/>
                    <a:lstStyle/>
                    <a:p>
                      <a:pPr>
                        <a:lnSpc>
                          <a:spcPct val="115000"/>
                        </a:lnSpc>
                        <a:spcBef>
                          <a:spcPts val="600"/>
                        </a:spcBef>
                        <a:spcAft>
                          <a:spcPts val="600"/>
                        </a:spcAft>
                      </a:pPr>
                      <a:r>
                        <a:rPr lang="de-DE" sz="900" b="0" dirty="0" smtClean="0">
                          <a:effectLst/>
                          <a:latin typeface="Arial" panose="020B0604020202020204" pitchFamily="34" charset="0"/>
                          <a:ea typeface="Calibri" panose="020F0502020204030204" pitchFamily="34" charset="0"/>
                          <a:cs typeface="Times New Roman" panose="02020603050405020304" pitchFamily="18" charset="0"/>
                        </a:rPr>
                        <a:t>Reflexion im Sportunterricht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467175150"/>
                  </a:ext>
                </a:extLst>
              </a:tr>
              <a:tr h="233841">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06.07.</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Videofallarbeit</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Videofallarbeit</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Videofallarbeit</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780355449"/>
                  </a:ext>
                </a:extLst>
              </a:tr>
              <a:tr h="233841">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13.07.</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Abschluss</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a:effectLst/>
                          <a:latin typeface="Arial" panose="020B0604020202020204" pitchFamily="34" charset="0"/>
                          <a:ea typeface="Calibri" panose="020F0502020204030204" pitchFamily="34" charset="0"/>
                          <a:cs typeface="Times New Roman" panose="02020603050405020304" pitchFamily="18" charset="0"/>
                        </a:rPr>
                        <a:t>Abschluss</a:t>
                      </a:r>
                      <a:endParaRPr lang="de-DE"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nSpc>
                          <a:spcPct val="115000"/>
                        </a:lnSpc>
                        <a:spcBef>
                          <a:spcPts val="600"/>
                        </a:spcBef>
                        <a:spcAft>
                          <a:spcPts val="600"/>
                        </a:spcAft>
                      </a:pPr>
                      <a:r>
                        <a:rPr lang="de-DE" sz="900" b="0" dirty="0">
                          <a:effectLst/>
                          <a:latin typeface="Arial" panose="020B0604020202020204" pitchFamily="34" charset="0"/>
                          <a:ea typeface="Calibri" panose="020F0502020204030204" pitchFamily="34" charset="0"/>
                          <a:cs typeface="Times New Roman" panose="02020603050405020304" pitchFamily="18" charset="0"/>
                        </a:rPr>
                        <a:t>Abschluss</a:t>
                      </a:r>
                      <a:endParaRPr lang="de-DE"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179643181"/>
                  </a:ext>
                </a:extLst>
              </a:tr>
            </a:tbl>
          </a:graphicData>
        </a:graphic>
      </p:graphicFrame>
      <p:pic>
        <p:nvPicPr>
          <p:cNvPr id="9" name="Grafik 8"/>
          <p:cNvPicPr>
            <a:picLocks noChangeAspect="1"/>
          </p:cNvPicPr>
          <p:nvPr/>
        </p:nvPicPr>
        <p:blipFill>
          <a:blip r:embed="rId3"/>
          <a:stretch>
            <a:fillRect/>
          </a:stretch>
        </p:blipFill>
        <p:spPr>
          <a:xfrm>
            <a:off x="264501" y="114300"/>
            <a:ext cx="1779135" cy="417328"/>
          </a:xfrm>
          <a:prstGeom prst="rect">
            <a:avLst/>
          </a:prstGeom>
        </p:spPr>
      </p:pic>
      <p:pic>
        <p:nvPicPr>
          <p:cNvPr id="10" name="Grafik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2" name="Grafik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3" name="Grafik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3645641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2400" dirty="0" smtClean="0"/>
              <a:t>Stichprobe</a:t>
            </a:r>
            <a:endParaRPr lang="de-DE" sz="3200" dirty="0"/>
          </a:p>
        </p:txBody>
      </p:sp>
      <p:graphicFrame>
        <p:nvGraphicFramePr>
          <p:cNvPr id="8" name="Inhaltsplatzhalter 7"/>
          <p:cNvGraphicFramePr>
            <a:graphicFrameLocks noGrp="1"/>
          </p:cNvGraphicFramePr>
          <p:nvPr>
            <p:ph idx="1"/>
            <p:extLst>
              <p:ext uri="{D42A27DB-BD31-4B8C-83A1-F6EECF244321}">
                <p14:modId xmlns:p14="http://schemas.microsoft.com/office/powerpoint/2010/main" val="276244667"/>
              </p:ext>
            </p:extLst>
          </p:nvPr>
        </p:nvGraphicFramePr>
        <p:xfrm>
          <a:off x="949232" y="1484333"/>
          <a:ext cx="9964365" cy="3823652"/>
        </p:xfrm>
        <a:graphic>
          <a:graphicData uri="http://schemas.openxmlformats.org/drawingml/2006/table">
            <a:tbl>
              <a:tblPr firstRow="1" firstCol="1" bandRow="1">
                <a:tableStyleId>{0660B408-B3CF-4A94-85FC-2B1E0A45F4A2}</a:tableStyleId>
              </a:tblPr>
              <a:tblGrid>
                <a:gridCol w="1992873">
                  <a:extLst>
                    <a:ext uri="{9D8B030D-6E8A-4147-A177-3AD203B41FA5}">
                      <a16:colId xmlns:a16="http://schemas.microsoft.com/office/drawing/2014/main" val="3708088186"/>
                    </a:ext>
                  </a:extLst>
                </a:gridCol>
                <a:gridCol w="1992873">
                  <a:extLst>
                    <a:ext uri="{9D8B030D-6E8A-4147-A177-3AD203B41FA5}">
                      <a16:colId xmlns:a16="http://schemas.microsoft.com/office/drawing/2014/main" val="1646170540"/>
                    </a:ext>
                  </a:extLst>
                </a:gridCol>
                <a:gridCol w="1992873">
                  <a:extLst>
                    <a:ext uri="{9D8B030D-6E8A-4147-A177-3AD203B41FA5}">
                      <a16:colId xmlns:a16="http://schemas.microsoft.com/office/drawing/2014/main" val="1193868782"/>
                    </a:ext>
                  </a:extLst>
                </a:gridCol>
                <a:gridCol w="1992873">
                  <a:extLst>
                    <a:ext uri="{9D8B030D-6E8A-4147-A177-3AD203B41FA5}">
                      <a16:colId xmlns:a16="http://schemas.microsoft.com/office/drawing/2014/main" val="1423242755"/>
                    </a:ext>
                  </a:extLst>
                </a:gridCol>
                <a:gridCol w="1992873">
                  <a:extLst>
                    <a:ext uri="{9D8B030D-6E8A-4147-A177-3AD203B41FA5}">
                      <a16:colId xmlns:a16="http://schemas.microsoft.com/office/drawing/2014/main" val="3789573609"/>
                    </a:ext>
                  </a:extLst>
                </a:gridCol>
              </a:tblGrid>
              <a:tr h="712070">
                <a:tc>
                  <a:txBody>
                    <a:bodyPr/>
                    <a:lstStyle/>
                    <a:p>
                      <a:pPr algn="l" hangingPunct="0">
                        <a:lnSpc>
                          <a:spcPts val="1600"/>
                        </a:lnSpc>
                        <a:spcAft>
                          <a:spcPts val="0"/>
                        </a:spcAft>
                      </a:pPr>
                      <a:r>
                        <a:rPr lang="de-DE" sz="1100" dirty="0">
                          <a:effectLst/>
                        </a:rPr>
                        <a:t>Merkmal</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Klassenführung </a:t>
                      </a:r>
                      <a:br>
                        <a:rPr lang="de-DE" sz="1100" dirty="0" smtClean="0">
                          <a:effectLst/>
                        </a:rPr>
                      </a:br>
                      <a:r>
                        <a:rPr lang="de-DE" sz="1100" dirty="0" smtClean="0">
                          <a:effectLst/>
                        </a:rPr>
                        <a:t>(n=17)</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Konstruktive</a:t>
                      </a:r>
                      <a:r>
                        <a:rPr lang="de-DE" sz="1100" baseline="0" dirty="0" smtClean="0">
                          <a:effectLst/>
                        </a:rPr>
                        <a:t> Unterstützung (n=17)</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Kognitiv-motorische Aktivierung (n=18)</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Gesamt</a:t>
                      </a:r>
                      <a:br>
                        <a:rPr lang="de-DE" sz="1100" dirty="0" smtClean="0">
                          <a:effectLst/>
                        </a:rPr>
                      </a:br>
                      <a:r>
                        <a:rPr lang="de-DE" sz="1100" dirty="0" smtClean="0">
                          <a:effectLst/>
                        </a:rPr>
                        <a:t>(N= 52)</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1220317807"/>
                  </a:ext>
                </a:extLst>
              </a:tr>
              <a:tr h="336988">
                <a:tc rowSpan="2">
                  <a:txBody>
                    <a:bodyPr/>
                    <a:lstStyle/>
                    <a:p>
                      <a:pPr algn="l" hangingPunct="0">
                        <a:lnSpc>
                          <a:spcPts val="1600"/>
                        </a:lnSpc>
                        <a:spcAft>
                          <a:spcPts val="0"/>
                        </a:spcAft>
                      </a:pPr>
                      <a:r>
                        <a:rPr lang="de-DE" sz="1100">
                          <a:effectLst/>
                        </a:rPr>
                        <a:t>Alter</a:t>
                      </a:r>
                      <a:endParaRPr lang="de-DE" sz="110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23,18</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22,35</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22,94</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22,83</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3538229674"/>
                  </a:ext>
                </a:extLst>
              </a:tr>
              <a:tr h="336988">
                <a:tc vMerge="1">
                  <a:txBody>
                    <a:bodyPr/>
                    <a:lstStyle/>
                    <a:p>
                      <a:endParaRPr lang="de-DE"/>
                    </a:p>
                  </a:txBody>
                  <a:tcPr/>
                </a:tc>
                <a:tc>
                  <a:txBody>
                    <a:bodyPr/>
                    <a:lstStyle/>
                    <a:p>
                      <a:pPr algn="l" hangingPunct="0">
                        <a:lnSpc>
                          <a:spcPts val="1600"/>
                        </a:lnSpc>
                        <a:spcAft>
                          <a:spcPts val="0"/>
                        </a:spcAft>
                      </a:pPr>
                      <a:r>
                        <a:rPr lang="de-DE" sz="1100" dirty="0">
                          <a:effectLst/>
                        </a:rPr>
                        <a:t>SD: </a:t>
                      </a:r>
                      <a:r>
                        <a:rPr lang="de-DE" sz="1100" dirty="0" smtClean="0">
                          <a:effectLst/>
                        </a:rPr>
                        <a:t>3,61</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SD: </a:t>
                      </a:r>
                      <a:r>
                        <a:rPr lang="de-DE" sz="1100" dirty="0" smtClean="0">
                          <a:effectLst/>
                        </a:rPr>
                        <a:t>2,57</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SD: </a:t>
                      </a:r>
                      <a:r>
                        <a:rPr lang="de-DE" sz="1100" dirty="0" smtClean="0">
                          <a:effectLst/>
                        </a:rPr>
                        <a:t>3,39</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SD: </a:t>
                      </a:r>
                      <a:r>
                        <a:rPr lang="de-DE" sz="1100" dirty="0" smtClean="0">
                          <a:effectLst/>
                        </a:rPr>
                        <a:t>3,18</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1307726026"/>
                  </a:ext>
                </a:extLst>
              </a:tr>
              <a:tr h="336988">
                <a:tc rowSpan="2">
                  <a:txBody>
                    <a:bodyPr/>
                    <a:lstStyle/>
                    <a:p>
                      <a:pPr algn="l" hangingPunct="0">
                        <a:lnSpc>
                          <a:spcPts val="1600"/>
                        </a:lnSpc>
                        <a:spcAft>
                          <a:spcPts val="0"/>
                        </a:spcAft>
                      </a:pPr>
                      <a:r>
                        <a:rPr lang="de-DE" sz="1100" dirty="0">
                          <a:effectLst/>
                        </a:rPr>
                        <a:t>Geschlecht</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M:76,4 %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M: 41,2 %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M: 72,2 %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M: 69,2 %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590809884"/>
                  </a:ext>
                </a:extLst>
              </a:tr>
              <a:tr h="336988">
                <a:tc vMerge="1">
                  <a:txBody>
                    <a:bodyPr/>
                    <a:lstStyle/>
                    <a:p>
                      <a:endParaRPr lang="de-DE"/>
                    </a:p>
                  </a:txBody>
                  <a:tcPr/>
                </a:tc>
                <a:tc>
                  <a:txBody>
                    <a:bodyPr/>
                    <a:lstStyle/>
                    <a:p>
                      <a:pPr algn="l" hangingPunct="0">
                        <a:lnSpc>
                          <a:spcPts val="1600"/>
                        </a:lnSpc>
                        <a:spcAft>
                          <a:spcPts val="0"/>
                        </a:spcAft>
                      </a:pPr>
                      <a:r>
                        <a:rPr lang="de-DE" sz="1100" dirty="0" smtClean="0">
                          <a:effectLst/>
                        </a:rPr>
                        <a:t>W: 23,5 %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W: 58,8 %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W: 27,8 %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W: 30,8 %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785311842"/>
                  </a:ext>
                </a:extLst>
              </a:tr>
              <a:tr h="336988">
                <a:tc rowSpan="2">
                  <a:txBody>
                    <a:bodyPr/>
                    <a:lstStyle/>
                    <a:p>
                      <a:pPr algn="l" hangingPunct="0">
                        <a:lnSpc>
                          <a:spcPts val="1600"/>
                        </a:lnSpc>
                        <a:spcAft>
                          <a:spcPts val="0"/>
                        </a:spcAft>
                      </a:pPr>
                      <a:r>
                        <a:rPr lang="de-DE" sz="1100" dirty="0">
                          <a:effectLst/>
                        </a:rPr>
                        <a:t>Fachsemester Sport</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3,76</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3,41</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4,44</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MW: </a:t>
                      </a:r>
                      <a:r>
                        <a:rPr lang="de-DE" sz="1100" dirty="0" smtClean="0">
                          <a:effectLst/>
                        </a:rPr>
                        <a:t>3,89</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1331899133"/>
                  </a:ext>
                </a:extLst>
              </a:tr>
              <a:tr h="336988">
                <a:tc vMerge="1">
                  <a:txBody>
                    <a:bodyPr/>
                    <a:lstStyle/>
                    <a:p>
                      <a:endParaRPr lang="de-DE"/>
                    </a:p>
                  </a:txBody>
                  <a:tcPr/>
                </a:tc>
                <a:tc>
                  <a:txBody>
                    <a:bodyPr/>
                    <a:lstStyle/>
                    <a:p>
                      <a:pPr algn="l" hangingPunct="0">
                        <a:lnSpc>
                          <a:spcPts val="1600"/>
                        </a:lnSpc>
                        <a:spcAft>
                          <a:spcPts val="0"/>
                        </a:spcAft>
                      </a:pPr>
                      <a:r>
                        <a:rPr lang="de-DE" sz="1100" dirty="0">
                          <a:effectLst/>
                        </a:rPr>
                        <a:t>SD: </a:t>
                      </a:r>
                      <a:r>
                        <a:rPr lang="de-DE" sz="1100" dirty="0" smtClean="0">
                          <a:effectLst/>
                        </a:rPr>
                        <a:t>2,80</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effectLst/>
                        </a:rPr>
                        <a:t>SD: </a:t>
                      </a:r>
                      <a:r>
                        <a:rPr lang="de-DE" sz="1100" dirty="0" smtClean="0">
                          <a:effectLst/>
                        </a:rPr>
                        <a:t>1,54</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a:solidFill>
                            <a:schemeClr val="tx1"/>
                          </a:solidFill>
                          <a:effectLst/>
                        </a:rPr>
                        <a:t>SD: </a:t>
                      </a:r>
                      <a:r>
                        <a:rPr lang="de-DE" sz="1100" dirty="0" smtClean="0">
                          <a:solidFill>
                            <a:schemeClr val="tx1"/>
                          </a:solidFill>
                          <a:effectLst/>
                        </a:rPr>
                        <a:t>4,22</a:t>
                      </a:r>
                      <a:endParaRPr lang="de-DE" sz="1100" dirty="0">
                        <a:solidFill>
                          <a:schemeClr val="tx1"/>
                        </a:solidFill>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solidFill>
                            <a:schemeClr val="tx1"/>
                          </a:solidFill>
                          <a:effectLst/>
                        </a:rPr>
                        <a:t>SD: 3,05</a:t>
                      </a:r>
                      <a:endParaRPr lang="de-DE" sz="1100" dirty="0">
                        <a:solidFill>
                          <a:schemeClr val="tx1"/>
                        </a:solidFill>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1881058906"/>
                  </a:ext>
                </a:extLst>
              </a:tr>
              <a:tr h="544827">
                <a:tc rowSpan="2">
                  <a:txBody>
                    <a:bodyPr/>
                    <a:lstStyle/>
                    <a:p>
                      <a:pPr algn="l" hangingPunct="0">
                        <a:lnSpc>
                          <a:spcPts val="1600"/>
                        </a:lnSpc>
                        <a:spcAft>
                          <a:spcPts val="0"/>
                        </a:spcAft>
                      </a:pPr>
                      <a:r>
                        <a:rPr lang="de-DE" sz="1100" dirty="0" smtClean="0">
                          <a:effectLst/>
                        </a:rPr>
                        <a:t>Vorerfahrung</a:t>
                      </a:r>
                      <a:r>
                        <a:rPr lang="de-DE" sz="1100" baseline="0" dirty="0" smtClean="0">
                          <a:effectLst/>
                        </a:rPr>
                        <a:t> BL</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Nein: 37,5 %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algn="l" hangingPunct="0">
                        <a:lnSpc>
                          <a:spcPts val="1600"/>
                        </a:lnSpc>
                        <a:spcAft>
                          <a:spcPts val="0"/>
                        </a:spcAft>
                      </a:pPr>
                      <a:r>
                        <a:rPr lang="de-DE" sz="1100" dirty="0" smtClean="0">
                          <a:effectLst/>
                        </a:rPr>
                        <a:t>Nein: 58,8 %</a:t>
                      </a:r>
                      <a:endParaRPr lang="de-DE" sz="1100" dirty="0" smtClean="0">
                        <a:effectLst/>
                        <a:latin typeface="+mj-lt"/>
                      </a:endParaRPr>
                    </a:p>
                  </a:txBody>
                  <a:tcPr marL="58743" marR="58743" marT="0" marB="0" anchor="ctr"/>
                </a:tc>
                <a:tc>
                  <a:txBody>
                    <a:bodyPr/>
                    <a:lstStyle/>
                    <a:p>
                      <a:pPr algn="l" hangingPunct="0">
                        <a:lnSpc>
                          <a:spcPts val="1600"/>
                        </a:lnSpc>
                        <a:spcAft>
                          <a:spcPts val="0"/>
                        </a:spcAft>
                      </a:pPr>
                      <a:r>
                        <a:rPr lang="de-DE" sz="1100" dirty="0" smtClean="0">
                          <a:effectLst/>
                        </a:rPr>
                        <a:t>Nein: 61,1 %</a:t>
                      </a:r>
                      <a:endParaRPr lang="de-DE" sz="1100" dirty="0" smtClean="0">
                        <a:effectLst/>
                        <a:latin typeface="+mj-lt"/>
                      </a:endParaRPr>
                    </a:p>
                  </a:txBody>
                  <a:tcPr marL="58743" marR="58743" marT="0" marB="0" anchor="ctr"/>
                </a:tc>
                <a:tc>
                  <a:txBody>
                    <a:bodyPr/>
                    <a:lstStyle/>
                    <a:p>
                      <a:pPr algn="l" hangingPunct="0">
                        <a:lnSpc>
                          <a:spcPts val="1600"/>
                        </a:lnSpc>
                        <a:spcAft>
                          <a:spcPts val="0"/>
                        </a:spcAft>
                      </a:pPr>
                      <a:r>
                        <a:rPr lang="de-DE" sz="1100" dirty="0">
                          <a:effectLst/>
                        </a:rPr>
                        <a:t> </a:t>
                      </a:r>
                      <a:r>
                        <a:rPr lang="de-DE" sz="1100" dirty="0" smtClean="0">
                          <a:effectLst/>
                        </a:rPr>
                        <a:t>Nein: 52,9 %</a:t>
                      </a:r>
                      <a:endParaRPr lang="de-DE" sz="1100" dirty="0" smtClean="0">
                        <a:effectLst/>
                        <a:latin typeface="+mj-lt"/>
                      </a:endParaRPr>
                    </a:p>
                  </a:txBody>
                  <a:tcPr marL="58743" marR="58743" marT="0" marB="0" anchor="ctr"/>
                </a:tc>
                <a:extLst>
                  <a:ext uri="{0D108BD9-81ED-4DB2-BD59-A6C34878D82A}">
                    <a16:rowId xmlns:a16="http://schemas.microsoft.com/office/drawing/2014/main" val="791763066"/>
                  </a:ext>
                </a:extLst>
              </a:tr>
              <a:tr h="544827">
                <a:tc vMerge="1">
                  <a:txBody>
                    <a:bodyPr/>
                    <a:lstStyle/>
                    <a:p>
                      <a:endParaRPr lang="de-DE" dirty="0"/>
                    </a:p>
                  </a:txBody>
                  <a:tcPr/>
                </a:tc>
                <a:tc>
                  <a:txBody>
                    <a:bodyPr/>
                    <a:lstStyle/>
                    <a:p>
                      <a:pPr marL="0" marR="0" lvl="0" indent="0" algn="l" defTabSz="914400" rtl="0" eaLnBrk="1" fontAlgn="auto" latinLnBrk="0" hangingPunct="0">
                        <a:lnSpc>
                          <a:spcPts val="1600"/>
                        </a:lnSpc>
                        <a:spcBef>
                          <a:spcPts val="0"/>
                        </a:spcBef>
                        <a:spcAft>
                          <a:spcPts val="0"/>
                        </a:spcAft>
                        <a:buClrTx/>
                        <a:buSzTx/>
                        <a:buFontTx/>
                        <a:buNone/>
                        <a:tabLst/>
                        <a:defRPr/>
                      </a:pPr>
                      <a:r>
                        <a:rPr lang="de-DE" sz="1100" dirty="0" smtClean="0">
                          <a:effectLst/>
                        </a:rPr>
                        <a:t>Ja:</a:t>
                      </a:r>
                      <a:r>
                        <a:rPr lang="de-DE" sz="1100" baseline="0" dirty="0" smtClean="0">
                          <a:effectLst/>
                        </a:rPr>
                        <a:t> 62,5 %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marL="0" marR="0" lvl="0" indent="0" algn="l" defTabSz="914400" rtl="0" eaLnBrk="1" fontAlgn="auto" latinLnBrk="0" hangingPunct="0">
                        <a:lnSpc>
                          <a:spcPts val="1600"/>
                        </a:lnSpc>
                        <a:spcBef>
                          <a:spcPts val="0"/>
                        </a:spcBef>
                        <a:spcAft>
                          <a:spcPts val="0"/>
                        </a:spcAft>
                        <a:buClrTx/>
                        <a:buSzTx/>
                        <a:buFontTx/>
                        <a:buNone/>
                        <a:tabLst/>
                        <a:defRPr/>
                      </a:pPr>
                      <a:r>
                        <a:rPr lang="de-DE" sz="1100" dirty="0" smtClean="0">
                          <a:effectLst/>
                        </a:rPr>
                        <a:t>Ja:41,2%</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marL="0" marR="0" lvl="0" indent="0" algn="l" defTabSz="914400" rtl="0" eaLnBrk="1" fontAlgn="auto" latinLnBrk="0" hangingPunct="0">
                        <a:lnSpc>
                          <a:spcPts val="1600"/>
                        </a:lnSpc>
                        <a:spcBef>
                          <a:spcPts val="0"/>
                        </a:spcBef>
                        <a:spcAft>
                          <a:spcPts val="0"/>
                        </a:spcAft>
                        <a:buClrTx/>
                        <a:buSzTx/>
                        <a:buFontTx/>
                        <a:buNone/>
                        <a:tabLst/>
                        <a:defRPr/>
                      </a:pPr>
                      <a:r>
                        <a:rPr lang="de-DE" sz="1100" dirty="0" smtClean="0">
                          <a:effectLst/>
                        </a:rPr>
                        <a:t>Ja: 38,9 %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tc>
                  <a:txBody>
                    <a:bodyPr/>
                    <a:lstStyle/>
                    <a:p>
                      <a:pPr marL="0" marR="0" lvl="0" indent="0" algn="l" defTabSz="914400" rtl="0" eaLnBrk="1" fontAlgn="auto" latinLnBrk="0" hangingPunct="0">
                        <a:lnSpc>
                          <a:spcPts val="1600"/>
                        </a:lnSpc>
                        <a:spcBef>
                          <a:spcPts val="0"/>
                        </a:spcBef>
                        <a:spcAft>
                          <a:spcPts val="0"/>
                        </a:spcAft>
                        <a:buClrTx/>
                        <a:buSzTx/>
                        <a:buFontTx/>
                        <a:buNone/>
                        <a:tabLst/>
                        <a:defRPr/>
                      </a:pPr>
                      <a:r>
                        <a:rPr lang="de-DE" sz="1100" dirty="0" smtClean="0">
                          <a:effectLst/>
                        </a:rPr>
                        <a:t>Ja: 47,1 %</a:t>
                      </a:r>
                      <a:endParaRPr lang="de-DE" sz="1100" dirty="0">
                        <a:effectLst/>
                        <a:latin typeface="+mj-lt"/>
                        <a:ea typeface="Times New Roman" panose="02020603050405020304" pitchFamily="18" charset="0"/>
                        <a:cs typeface="Times New Roman" panose="02020603050405020304" pitchFamily="18" charset="0"/>
                      </a:endParaRPr>
                    </a:p>
                  </a:txBody>
                  <a:tcPr marL="58743" marR="58743" marT="0" marB="0" anchor="ctr"/>
                </a:tc>
                <a:extLst>
                  <a:ext uri="{0D108BD9-81ED-4DB2-BD59-A6C34878D82A}">
                    <a16:rowId xmlns:a16="http://schemas.microsoft.com/office/drawing/2014/main" val="2795396446"/>
                  </a:ext>
                </a:extLst>
              </a:tr>
            </a:tbl>
          </a:graphicData>
        </a:graphic>
      </p:graphicFrame>
      <p:pic>
        <p:nvPicPr>
          <p:cNvPr id="10" name="Grafik 9"/>
          <p:cNvPicPr>
            <a:picLocks noChangeAspect="1"/>
          </p:cNvPicPr>
          <p:nvPr/>
        </p:nvPicPr>
        <p:blipFill>
          <a:blip r:embed="rId2"/>
          <a:stretch>
            <a:fillRect/>
          </a:stretch>
        </p:blipFill>
        <p:spPr>
          <a:xfrm>
            <a:off x="264501" y="114300"/>
            <a:ext cx="1779135" cy="417328"/>
          </a:xfrm>
          <a:prstGeom prst="rect">
            <a:avLst/>
          </a:prstGeom>
        </p:spPr>
      </p:pic>
      <p:pic>
        <p:nvPicPr>
          <p:cNvPr id="11" name="Grafik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2" name="Grafik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3" name="Grafik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1508282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68109" y="548640"/>
            <a:ext cx="10515600" cy="549275"/>
          </a:xfrm>
        </p:spPr>
        <p:txBody>
          <a:bodyPr>
            <a:normAutofit/>
          </a:bodyPr>
          <a:lstStyle/>
          <a:p>
            <a:pPr algn="ctr"/>
            <a:r>
              <a:rPr lang="de-DE" sz="2400" dirty="0" smtClean="0"/>
              <a:t>Wissenstest (Beispielitems)</a:t>
            </a:r>
            <a:endParaRPr lang="de-DE" sz="4000" dirty="0"/>
          </a:p>
        </p:txBody>
      </p:sp>
      <p:graphicFrame>
        <p:nvGraphicFramePr>
          <p:cNvPr id="5" name="Tabelle 4"/>
          <p:cNvGraphicFramePr>
            <a:graphicFrameLocks noGrp="1"/>
          </p:cNvGraphicFramePr>
          <p:nvPr>
            <p:extLst>
              <p:ext uri="{D42A27DB-BD31-4B8C-83A1-F6EECF244321}">
                <p14:modId xmlns:p14="http://schemas.microsoft.com/office/powerpoint/2010/main" val="1585597584"/>
              </p:ext>
            </p:extLst>
          </p:nvPr>
        </p:nvGraphicFramePr>
        <p:xfrm>
          <a:off x="2002257" y="1354721"/>
          <a:ext cx="9108765" cy="4727854"/>
        </p:xfrm>
        <a:graphic>
          <a:graphicData uri="http://schemas.openxmlformats.org/drawingml/2006/table">
            <a:tbl>
              <a:tblPr firstRow="1" firstCol="1" bandRow="1">
                <a:tableStyleId>{0660B408-B3CF-4A94-85FC-2B1E0A45F4A2}</a:tableStyleId>
              </a:tblPr>
              <a:tblGrid>
                <a:gridCol w="1772301">
                  <a:extLst>
                    <a:ext uri="{9D8B030D-6E8A-4147-A177-3AD203B41FA5}">
                      <a16:colId xmlns:a16="http://schemas.microsoft.com/office/drawing/2014/main" val="4139946164"/>
                    </a:ext>
                  </a:extLst>
                </a:gridCol>
                <a:gridCol w="2445488">
                  <a:extLst>
                    <a:ext uri="{9D8B030D-6E8A-4147-A177-3AD203B41FA5}">
                      <a16:colId xmlns:a16="http://schemas.microsoft.com/office/drawing/2014/main" val="3887665657"/>
                    </a:ext>
                  </a:extLst>
                </a:gridCol>
                <a:gridCol w="2445488">
                  <a:extLst>
                    <a:ext uri="{9D8B030D-6E8A-4147-A177-3AD203B41FA5}">
                      <a16:colId xmlns:a16="http://schemas.microsoft.com/office/drawing/2014/main" val="1686700335"/>
                    </a:ext>
                  </a:extLst>
                </a:gridCol>
                <a:gridCol w="2445488">
                  <a:extLst>
                    <a:ext uri="{9D8B030D-6E8A-4147-A177-3AD203B41FA5}">
                      <a16:colId xmlns:a16="http://schemas.microsoft.com/office/drawing/2014/main" val="2924305834"/>
                    </a:ext>
                  </a:extLst>
                </a:gridCol>
              </a:tblGrid>
              <a:tr h="880160">
                <a:tc>
                  <a:txBody>
                    <a:bodyPr/>
                    <a:lstStyle/>
                    <a:p>
                      <a:pPr algn="just" fontAlgn="auto" hangingPunct="1">
                        <a:lnSpc>
                          <a:spcPts val="1600"/>
                        </a:lnSpc>
                        <a:spcAft>
                          <a:spcPts val="0"/>
                        </a:spcAft>
                      </a:pP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l" fontAlgn="auto" hangingPunct="1">
                        <a:lnSpc>
                          <a:spcPts val="1600"/>
                        </a:lnSpc>
                        <a:spcAft>
                          <a:spcPts val="0"/>
                        </a:spcAft>
                      </a:pPr>
                      <a:r>
                        <a:rPr lang="de-DE" sz="1100" dirty="0" smtClean="0">
                          <a:effectLst/>
                        </a:rPr>
                        <a:t>Unterrichtsqualität </a:t>
                      </a:r>
                    </a:p>
                    <a:p>
                      <a:pPr algn="l" fontAlgn="auto" hangingPunct="1">
                        <a:lnSpc>
                          <a:spcPts val="1600"/>
                        </a:lnSpc>
                        <a:spcAft>
                          <a:spcPts val="0"/>
                        </a:spcAft>
                      </a:pPr>
                      <a:r>
                        <a:rPr lang="de-DE" sz="1100" dirty="0" smtClean="0">
                          <a:effectLst/>
                        </a:rPr>
                        <a:t>pädagogisches </a:t>
                      </a:r>
                      <a:r>
                        <a:rPr lang="de-DE" sz="1100" dirty="0">
                          <a:effectLst/>
                        </a:rPr>
                        <a:t>Wissen </a:t>
                      </a:r>
                      <a:r>
                        <a:rPr lang="de-DE" sz="1100" dirty="0" smtClean="0">
                          <a:effectLst/>
                        </a:rPr>
                        <a:t> </a:t>
                      </a:r>
                      <a:br>
                        <a:rPr lang="de-DE" sz="1100" dirty="0" smtClean="0">
                          <a:effectLst/>
                        </a:rPr>
                      </a:br>
                      <a:r>
                        <a:rPr lang="de-DE" sz="1100" dirty="0" smtClean="0">
                          <a:effectLst/>
                        </a:rPr>
                        <a:t>(4 Items)</a:t>
                      </a:r>
                    </a:p>
                  </a:txBody>
                  <a:tcPr marL="68580" marR="68580" marT="0" marB="0" anchor="ctr"/>
                </a:tc>
                <a:tc>
                  <a:txBody>
                    <a:bodyPr/>
                    <a:lstStyle/>
                    <a:p>
                      <a:pPr algn="l" fontAlgn="auto" hangingPunct="1">
                        <a:lnSpc>
                          <a:spcPts val="1600"/>
                        </a:lnSpc>
                        <a:spcAft>
                          <a:spcPts val="0"/>
                        </a:spcAft>
                      </a:pPr>
                      <a:r>
                        <a:rPr lang="de-DE" sz="1100" dirty="0" smtClean="0">
                          <a:effectLst/>
                        </a:rPr>
                        <a:t>Unterrichtsqualität</a:t>
                      </a:r>
                    </a:p>
                    <a:p>
                      <a:pPr algn="l" fontAlgn="auto" hangingPunct="1">
                        <a:lnSpc>
                          <a:spcPts val="1600"/>
                        </a:lnSpc>
                        <a:spcAft>
                          <a:spcPts val="0"/>
                        </a:spcAft>
                      </a:pPr>
                      <a:r>
                        <a:rPr lang="de-DE" sz="1100" dirty="0" smtClean="0">
                          <a:effectLst/>
                        </a:rPr>
                        <a:t>fachdidaktisches Wissen </a:t>
                      </a:r>
                      <a:br>
                        <a:rPr lang="de-DE" sz="1100" dirty="0" smtClean="0">
                          <a:effectLst/>
                        </a:rPr>
                      </a:br>
                      <a:r>
                        <a:rPr lang="de-DE" sz="1100" dirty="0" smtClean="0">
                          <a:effectLst/>
                        </a:rPr>
                        <a:t>(4 Items)</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fontAlgn="auto" hangingPunct="1">
                        <a:lnSpc>
                          <a:spcPts val="1600"/>
                        </a:lnSpc>
                        <a:spcAft>
                          <a:spcPts val="0"/>
                        </a:spcAft>
                      </a:pPr>
                      <a:r>
                        <a:rPr lang="de-DE" sz="1100" dirty="0" smtClean="0">
                          <a:effectLst/>
                        </a:rPr>
                        <a:t>Unterrichtsqualität</a:t>
                      </a:r>
                    </a:p>
                    <a:p>
                      <a:pPr algn="l" fontAlgn="auto" hangingPunct="1">
                        <a:lnSpc>
                          <a:spcPts val="1600"/>
                        </a:lnSpc>
                        <a:spcAft>
                          <a:spcPts val="0"/>
                        </a:spcAft>
                      </a:pPr>
                      <a:r>
                        <a:rPr lang="de-DE" sz="1100" dirty="0" smtClean="0">
                          <a:effectLst/>
                        </a:rPr>
                        <a:t> Fachwissen </a:t>
                      </a:r>
                      <a:br>
                        <a:rPr lang="de-DE" sz="1100" dirty="0" smtClean="0">
                          <a:effectLst/>
                        </a:rPr>
                      </a:br>
                      <a:r>
                        <a:rPr lang="de-DE" sz="1100" dirty="0" smtClean="0">
                          <a:effectLst/>
                        </a:rPr>
                        <a:t>(4 Items)</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0077096"/>
                  </a:ext>
                </a:extLst>
              </a:tr>
              <a:tr h="1165501">
                <a:tc>
                  <a:txBody>
                    <a:bodyPr/>
                    <a:lstStyle/>
                    <a:p>
                      <a:pPr algn="just" fontAlgn="auto" hangingPunct="1">
                        <a:lnSpc>
                          <a:spcPts val="1600"/>
                        </a:lnSpc>
                        <a:spcAft>
                          <a:spcPts val="0"/>
                        </a:spcAft>
                      </a:pPr>
                      <a:endParaRPr lang="de-DE" sz="1100" dirty="0" smtClean="0">
                        <a:effectLst/>
                      </a:endParaRPr>
                    </a:p>
                    <a:p>
                      <a:pPr algn="just" fontAlgn="auto" hangingPunct="1">
                        <a:lnSpc>
                          <a:spcPts val="1600"/>
                        </a:lnSpc>
                        <a:spcAft>
                          <a:spcPts val="0"/>
                        </a:spcAft>
                      </a:pPr>
                      <a:r>
                        <a:rPr lang="de-DE" sz="1100" dirty="0" smtClean="0">
                          <a:effectLst/>
                        </a:rPr>
                        <a:t>Klassenführung</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endParaRPr lang="de-DE" sz="1100" kern="1200" dirty="0" smtClean="0">
                        <a:solidFill>
                          <a:schemeClr val="tx1"/>
                        </a:solidFill>
                        <a:effectLst/>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de-DE" sz="1100" kern="1200" dirty="0" smtClean="0">
                          <a:solidFill>
                            <a:schemeClr val="tx1"/>
                          </a:solidFill>
                          <a:effectLst/>
                        </a:rPr>
                        <a:t>Im Angebot-Nutzung-Modell werden Komponenten auf die Wirkungsweise des Unterrichts beschrieben. Eine davon ist die Lehrperson. Nennen Sie fünf weitere Faktoren</a:t>
                      </a:r>
                    </a:p>
                    <a:p>
                      <a:pPr marL="0" marR="0" lvl="0" indent="0" algn="ctr" defTabSz="914400" rtl="0" eaLnBrk="1" fontAlgn="auto" latinLnBrk="0" hangingPunct="1">
                        <a:lnSpc>
                          <a:spcPts val="1600"/>
                        </a:lnSpc>
                        <a:spcBef>
                          <a:spcPts val="0"/>
                        </a:spcBef>
                        <a:spcAft>
                          <a:spcPts val="0"/>
                        </a:spcAft>
                        <a:buClrTx/>
                        <a:buSzTx/>
                        <a:buFontTx/>
                        <a:buNone/>
                        <a:tabLst/>
                        <a:defRPr/>
                      </a:pPr>
                      <a:endParaRPr lang="de-DE" sz="11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auto" hangingPunct="1">
                        <a:lnSpc>
                          <a:spcPts val="1600"/>
                        </a:lnSpc>
                        <a:spcAft>
                          <a:spcPts val="0"/>
                        </a:spcAft>
                      </a:pPr>
                      <a:endParaRPr lang="de-DE" sz="1100" dirty="0" smtClean="0">
                        <a:solidFill>
                          <a:schemeClr val="tx1"/>
                        </a:solidFill>
                        <a:effectLst/>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de-DE" sz="1100" kern="1200" dirty="0" smtClean="0">
                          <a:solidFill>
                            <a:schemeClr val="tx1"/>
                          </a:solidFill>
                          <a:effectLst/>
                        </a:rPr>
                        <a:t>Nennen Sie drei Charakteristika von Fairness im Sportunterricht.</a:t>
                      </a:r>
                    </a:p>
                    <a:p>
                      <a:pPr algn="ctr" fontAlgn="auto" hangingPunct="1">
                        <a:lnSpc>
                          <a:spcPts val="1600"/>
                        </a:lnSpc>
                        <a:spcAft>
                          <a:spcPts val="0"/>
                        </a:spcAft>
                      </a:pPr>
                      <a:endParaRPr lang="de-DE" sz="110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fontAlgn="auto" hangingPunct="1">
                        <a:lnSpc>
                          <a:spcPts val="1600"/>
                        </a:lnSpc>
                        <a:spcAft>
                          <a:spcPts val="0"/>
                        </a:spcAft>
                      </a:pPr>
                      <a:endParaRPr lang="de-DE" sz="1100" dirty="0" smtClean="0">
                        <a:effectLst/>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de-DE" sz="1100" kern="1200" dirty="0" smtClean="0">
                          <a:effectLst/>
                        </a:rPr>
                        <a:t>Welche didaktischen Ansprüche sollen Stundeneinstiege im Sportunterricht erfüllen?</a:t>
                      </a:r>
                    </a:p>
                  </a:txBody>
                  <a:tcPr marL="68580" marR="68580" marT="0" marB="0" anchor="ctr"/>
                </a:tc>
                <a:extLst>
                  <a:ext uri="{0D108BD9-81ED-4DB2-BD59-A6C34878D82A}">
                    <a16:rowId xmlns:a16="http://schemas.microsoft.com/office/drawing/2014/main" val="4289482005"/>
                  </a:ext>
                </a:extLst>
              </a:tr>
              <a:tr h="1385183">
                <a:tc>
                  <a:txBody>
                    <a:bodyPr/>
                    <a:lstStyle/>
                    <a:p>
                      <a:pPr algn="just" fontAlgn="auto" hangingPunct="1">
                        <a:lnSpc>
                          <a:spcPts val="1600"/>
                        </a:lnSpc>
                        <a:spcAft>
                          <a:spcPts val="0"/>
                        </a:spcAft>
                      </a:pPr>
                      <a:endParaRPr lang="de-DE" sz="1100" dirty="0" smtClean="0">
                        <a:effectLst/>
                      </a:endParaRPr>
                    </a:p>
                    <a:p>
                      <a:pPr algn="just" fontAlgn="auto" hangingPunct="1">
                        <a:lnSpc>
                          <a:spcPts val="1600"/>
                        </a:lnSpc>
                        <a:spcAft>
                          <a:spcPts val="0"/>
                        </a:spcAft>
                      </a:pPr>
                      <a:r>
                        <a:rPr lang="de-DE" sz="1100" dirty="0" smtClean="0">
                          <a:effectLst/>
                        </a:rPr>
                        <a:t>Konstruktive</a:t>
                      </a:r>
                    </a:p>
                    <a:p>
                      <a:pPr algn="just" fontAlgn="auto" hangingPunct="1">
                        <a:lnSpc>
                          <a:spcPts val="1600"/>
                        </a:lnSpc>
                        <a:spcAft>
                          <a:spcPts val="0"/>
                        </a:spcAft>
                      </a:pPr>
                      <a:r>
                        <a:rPr lang="de-DE" sz="1100" baseline="0" dirty="0" smtClean="0">
                          <a:effectLst/>
                        </a:rPr>
                        <a:t>Unterstützung</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fontAlgn="auto" hangingPunct="1">
                        <a:lnSpc>
                          <a:spcPts val="1600"/>
                        </a:lnSpc>
                        <a:spcAft>
                          <a:spcPts val="0"/>
                        </a:spcAft>
                      </a:pPr>
                      <a:r>
                        <a:rPr lang="de-DE" sz="1100" kern="1200" dirty="0" smtClean="0">
                          <a:effectLst/>
                        </a:rPr>
                        <a:t>Welche Dimensionen pädagogischer Diagnostik lassen sich klassifizieren?</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de-DE" sz="1100" kern="1200" dirty="0" smtClean="0">
                          <a:effectLst/>
                        </a:rPr>
                        <a:t>Welche Faktoren tragen im Sportunterricht zu einem situativen Interesse seitens der Schülerschaft bei? </a:t>
                      </a:r>
                      <a:endParaRPr lang="de-DE" sz="1100" kern="1200" dirty="0">
                        <a:solidFill>
                          <a:schemeClr val="lt1"/>
                        </a:solidFill>
                        <a:effectLst/>
                        <a:latin typeface="+mn-lt"/>
                        <a:ea typeface="+mn-ea"/>
                        <a:cs typeface="+mn-cs"/>
                      </a:endParaRPr>
                    </a:p>
                  </a:txBody>
                  <a:tcPr marL="68580" marR="68580" marT="0" marB="0" anchor="ctr"/>
                </a:tc>
                <a:tc>
                  <a:txBody>
                    <a:bodyPr/>
                    <a:lstStyle/>
                    <a:p>
                      <a:pPr algn="ctr"/>
                      <a:r>
                        <a:rPr lang="de-DE" sz="1100" kern="1200" dirty="0" smtClean="0">
                          <a:effectLst/>
                        </a:rPr>
                        <a:t>Wie kann Feedback kompetenzförderlich formuliert werden? Ein konstruktives Feedback besteht typischerweise aus den folgenden drei Aspekten.</a:t>
                      </a:r>
                      <a:endParaRPr lang="de-DE" sz="1100" kern="1200" dirty="0">
                        <a:solidFill>
                          <a:schemeClr val="lt1"/>
                        </a:solidFill>
                        <a:effectLst/>
                        <a:latin typeface="+mn-lt"/>
                        <a:ea typeface="+mn-ea"/>
                        <a:cs typeface="+mn-cs"/>
                      </a:endParaRPr>
                    </a:p>
                  </a:txBody>
                  <a:tcPr marL="68580" marR="68580" marT="0" marB="0" anchor="ctr"/>
                </a:tc>
                <a:extLst>
                  <a:ext uri="{0D108BD9-81ED-4DB2-BD59-A6C34878D82A}">
                    <a16:rowId xmlns:a16="http://schemas.microsoft.com/office/drawing/2014/main" val="3230005395"/>
                  </a:ext>
                </a:extLst>
              </a:tr>
              <a:tr h="1040111">
                <a:tc>
                  <a:txBody>
                    <a:bodyPr/>
                    <a:lstStyle/>
                    <a:p>
                      <a:pPr algn="just" fontAlgn="auto" hangingPunct="1">
                        <a:lnSpc>
                          <a:spcPts val="1600"/>
                        </a:lnSpc>
                        <a:spcAft>
                          <a:spcPts val="0"/>
                        </a:spcAft>
                      </a:pPr>
                      <a:endParaRPr lang="de-DE" sz="1100" dirty="0" smtClean="0">
                        <a:effectLst/>
                      </a:endParaRPr>
                    </a:p>
                    <a:p>
                      <a:pPr algn="just" fontAlgn="auto" hangingPunct="1">
                        <a:lnSpc>
                          <a:spcPts val="1600"/>
                        </a:lnSpc>
                        <a:spcAft>
                          <a:spcPts val="0"/>
                        </a:spcAft>
                      </a:pPr>
                      <a:r>
                        <a:rPr lang="de-DE" sz="1100" dirty="0" smtClean="0">
                          <a:effectLst/>
                        </a:rPr>
                        <a:t>Kognitiv-motorische </a:t>
                      </a:r>
                    </a:p>
                    <a:p>
                      <a:pPr algn="just" fontAlgn="auto" hangingPunct="1">
                        <a:lnSpc>
                          <a:spcPts val="1600"/>
                        </a:lnSpc>
                        <a:spcAft>
                          <a:spcPts val="0"/>
                        </a:spcAft>
                      </a:pPr>
                      <a:r>
                        <a:rPr lang="de-DE" sz="1100" dirty="0" smtClean="0">
                          <a:effectLst/>
                        </a:rPr>
                        <a:t>Aktivierung</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ctr" fontAlgn="auto" hangingPunct="1">
                        <a:lnSpc>
                          <a:spcPts val="1600"/>
                        </a:lnSpc>
                        <a:spcAft>
                          <a:spcPts val="0"/>
                        </a:spcAft>
                      </a:pPr>
                      <a:r>
                        <a:rPr lang="de-DE" sz="1100" dirty="0" smtClean="0">
                          <a:effectLst/>
                        </a:rPr>
                        <a:t>Nennen Sie Ihnen bekannte allgemeine Charakteristika von Reflexion</a:t>
                      </a:r>
                      <a:endParaRPr lang="de-DE"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ctr"/>
                      <a:r>
                        <a:rPr lang="de-DE" sz="1100" kern="1200" dirty="0" smtClean="0">
                          <a:effectLst/>
                        </a:rPr>
                        <a:t>Beschreiben Sie die Unterschiede zwischen einer Bewegungsaufgabe und einer Bewegungsanweisung im Sportunterricht.</a:t>
                      </a:r>
                      <a:endParaRPr lang="de-DE" sz="1100" kern="1200" dirty="0">
                        <a:solidFill>
                          <a:schemeClr val="lt1"/>
                        </a:solidFill>
                        <a:effectLst/>
                        <a:latin typeface="+mn-lt"/>
                        <a:ea typeface="+mn-ea"/>
                        <a:cs typeface="+mn-cs"/>
                      </a:endParaRPr>
                    </a:p>
                  </a:txBody>
                  <a:tcPr marL="68580" marR="68580" marT="0" marB="0" anchor="ctr"/>
                </a:tc>
                <a:tc>
                  <a:txBody>
                    <a:bodyPr/>
                    <a:lstStyle/>
                    <a:p>
                      <a:pPr algn="ctr"/>
                      <a:r>
                        <a:rPr lang="de-DE" sz="1100" kern="1200" dirty="0" smtClean="0">
                          <a:effectLst/>
                        </a:rPr>
                        <a:t>Welche typischen Merkmale des Lehrkraftverhaltens lassen sich beim kooperativen Lernen im Spotunterricht unterscheiden?</a:t>
                      </a:r>
                      <a:endParaRPr lang="de-DE" sz="1100" kern="1200" dirty="0">
                        <a:solidFill>
                          <a:schemeClr val="lt1"/>
                        </a:solidFill>
                        <a:effectLst/>
                        <a:latin typeface="+mn-lt"/>
                        <a:ea typeface="+mn-ea"/>
                        <a:cs typeface="+mn-cs"/>
                      </a:endParaRPr>
                    </a:p>
                  </a:txBody>
                  <a:tcPr marL="68580" marR="68580" marT="0" marB="0" anchor="ctr"/>
                </a:tc>
                <a:extLst>
                  <a:ext uri="{0D108BD9-81ED-4DB2-BD59-A6C34878D82A}">
                    <a16:rowId xmlns:a16="http://schemas.microsoft.com/office/drawing/2014/main" val="4276190320"/>
                  </a:ext>
                </a:extLst>
              </a:tr>
            </a:tbl>
          </a:graphicData>
        </a:graphic>
      </p:graphicFrame>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08182" y="114300"/>
            <a:ext cx="1555217" cy="434340"/>
          </a:xfrm>
          <a:prstGeom prst="rect">
            <a:avLst/>
          </a:prstGeom>
        </p:spPr>
      </p:pic>
      <p:pic>
        <p:nvPicPr>
          <p:cNvPr id="11" name="Grafik 10"/>
          <p:cNvPicPr>
            <a:picLocks noChangeAspect="1"/>
          </p:cNvPicPr>
          <p:nvPr/>
        </p:nvPicPr>
        <p:blipFill>
          <a:blip r:embed="rId3"/>
          <a:stretch>
            <a:fillRect/>
          </a:stretch>
        </p:blipFill>
        <p:spPr>
          <a:xfrm>
            <a:off x="264501" y="114300"/>
            <a:ext cx="1779135" cy="417328"/>
          </a:xfrm>
          <a:prstGeom prst="rect">
            <a:avLst/>
          </a:prstGeom>
        </p:spPr>
      </p:pic>
      <p:pic>
        <p:nvPicPr>
          <p:cNvPr id="12" name="Grafik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13" name="Grafik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86689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Gewinkelter Verbinder 9"/>
          <p:cNvCxnSpPr/>
          <p:nvPr/>
        </p:nvCxnSpPr>
        <p:spPr>
          <a:xfrm rot="5400000" flipH="1" flipV="1">
            <a:off x="3373534" y="2626629"/>
            <a:ext cx="924449" cy="643094"/>
          </a:xfrm>
          <a:prstGeom prst="bentConnector3">
            <a:avLst>
              <a:gd name="adj1" fmla="val 125000"/>
            </a:avLst>
          </a:prstGeom>
          <a:ln>
            <a:solidFill>
              <a:srgbClr val="CC66FF"/>
            </a:solidFill>
          </a:ln>
        </p:spPr>
        <p:style>
          <a:lnRef idx="1">
            <a:schemeClr val="accent1"/>
          </a:lnRef>
          <a:fillRef idx="0">
            <a:schemeClr val="accent1"/>
          </a:fillRef>
          <a:effectRef idx="0">
            <a:schemeClr val="accent1"/>
          </a:effectRef>
          <a:fontRef idx="minor">
            <a:schemeClr val="tx1"/>
          </a:fontRef>
        </p:style>
      </p:cxnSp>
      <p:cxnSp>
        <p:nvCxnSpPr>
          <p:cNvPr id="12" name="Gewinkelter Verbinder 11"/>
          <p:cNvCxnSpPr/>
          <p:nvPr/>
        </p:nvCxnSpPr>
        <p:spPr>
          <a:xfrm rot="5400000" flipH="1" flipV="1">
            <a:off x="5534663" y="3332575"/>
            <a:ext cx="659424" cy="654818"/>
          </a:xfrm>
          <a:prstGeom prst="bentConnector3">
            <a:avLst>
              <a:gd name="adj1" fmla="val 112476"/>
            </a:avLst>
          </a:prstGeom>
          <a:ln>
            <a:solidFill>
              <a:srgbClr val="CC66FF"/>
            </a:solidFill>
          </a:ln>
        </p:spPr>
        <p:style>
          <a:lnRef idx="1">
            <a:schemeClr val="accent1"/>
          </a:lnRef>
          <a:fillRef idx="0">
            <a:schemeClr val="accent1"/>
          </a:fillRef>
          <a:effectRef idx="0">
            <a:schemeClr val="accent1"/>
          </a:effectRef>
          <a:fontRef idx="minor">
            <a:schemeClr val="tx1"/>
          </a:fontRef>
        </p:style>
      </p:cxnSp>
      <p:cxnSp>
        <p:nvCxnSpPr>
          <p:cNvPr id="15" name="Gewinkelter Verbinder 14"/>
          <p:cNvCxnSpPr/>
          <p:nvPr/>
        </p:nvCxnSpPr>
        <p:spPr>
          <a:xfrm rot="5400000" flipH="1" flipV="1">
            <a:off x="7430766" y="2725397"/>
            <a:ext cx="924449" cy="643094"/>
          </a:xfrm>
          <a:prstGeom prst="bentConnector3">
            <a:avLst>
              <a:gd name="adj1" fmla="val 125000"/>
            </a:avLst>
          </a:prstGeom>
          <a:ln>
            <a:solidFill>
              <a:srgbClr val="CC66FF"/>
            </a:solidFill>
          </a:ln>
        </p:spPr>
        <p:style>
          <a:lnRef idx="1">
            <a:schemeClr val="accent1"/>
          </a:lnRef>
          <a:fillRef idx="0">
            <a:schemeClr val="accent1"/>
          </a:fillRef>
          <a:effectRef idx="0">
            <a:schemeClr val="accent1"/>
          </a:effectRef>
          <a:fontRef idx="minor">
            <a:schemeClr val="tx1"/>
          </a:fontRef>
        </p:style>
      </p:cxnSp>
      <p:sp>
        <p:nvSpPr>
          <p:cNvPr id="16" name="Textfeld 15"/>
          <p:cNvSpPr txBox="1"/>
          <p:nvPr/>
        </p:nvSpPr>
        <p:spPr>
          <a:xfrm>
            <a:off x="3373534" y="1945738"/>
            <a:ext cx="924447" cy="276999"/>
          </a:xfrm>
          <a:prstGeom prst="rect">
            <a:avLst/>
          </a:prstGeom>
          <a:noFill/>
        </p:spPr>
        <p:txBody>
          <a:bodyPr wrap="square" rtlCol="0">
            <a:spAutoFit/>
          </a:bodyPr>
          <a:lstStyle/>
          <a:p>
            <a:r>
              <a:rPr lang="de-DE" sz="1200" dirty="0"/>
              <a:t>p</a:t>
            </a:r>
            <a:r>
              <a:rPr lang="de-DE" sz="1200" dirty="0" smtClean="0"/>
              <a:t>=.000</a:t>
            </a:r>
            <a:endParaRPr lang="de-DE" sz="1200" dirty="0"/>
          </a:p>
        </p:txBody>
      </p:sp>
      <p:sp>
        <p:nvSpPr>
          <p:cNvPr id="17" name="Textfeld 16"/>
          <p:cNvSpPr txBox="1"/>
          <p:nvPr/>
        </p:nvSpPr>
        <p:spPr>
          <a:xfrm>
            <a:off x="5533104" y="2908446"/>
            <a:ext cx="924447" cy="276999"/>
          </a:xfrm>
          <a:prstGeom prst="rect">
            <a:avLst/>
          </a:prstGeom>
          <a:noFill/>
        </p:spPr>
        <p:txBody>
          <a:bodyPr wrap="square" rtlCol="0">
            <a:spAutoFit/>
          </a:bodyPr>
          <a:lstStyle/>
          <a:p>
            <a:r>
              <a:rPr lang="de-DE" sz="1200" dirty="0"/>
              <a:t>p</a:t>
            </a:r>
            <a:r>
              <a:rPr lang="de-DE" sz="1200" dirty="0" smtClean="0"/>
              <a:t>=.000</a:t>
            </a:r>
            <a:endParaRPr lang="de-DE" sz="1200" dirty="0"/>
          </a:p>
        </p:txBody>
      </p:sp>
      <p:sp>
        <p:nvSpPr>
          <p:cNvPr id="18" name="Textfeld 17"/>
          <p:cNvSpPr txBox="1"/>
          <p:nvPr/>
        </p:nvSpPr>
        <p:spPr>
          <a:xfrm>
            <a:off x="7571443" y="2084237"/>
            <a:ext cx="924447" cy="276999"/>
          </a:xfrm>
          <a:prstGeom prst="rect">
            <a:avLst/>
          </a:prstGeom>
          <a:noFill/>
        </p:spPr>
        <p:txBody>
          <a:bodyPr wrap="square" rtlCol="0">
            <a:spAutoFit/>
          </a:bodyPr>
          <a:lstStyle/>
          <a:p>
            <a:r>
              <a:rPr lang="de-DE" sz="1200" dirty="0"/>
              <a:t>p</a:t>
            </a:r>
            <a:r>
              <a:rPr lang="de-DE" sz="1200" dirty="0" smtClean="0"/>
              <a:t>=.000</a:t>
            </a:r>
            <a:endParaRPr lang="de-DE" sz="1200" dirty="0"/>
          </a:p>
        </p:txBody>
      </p:sp>
      <p:graphicFrame>
        <p:nvGraphicFramePr>
          <p:cNvPr id="19" name="Diagramm 18"/>
          <p:cNvGraphicFramePr>
            <a:graphicFrameLocks/>
          </p:cNvGraphicFramePr>
          <p:nvPr>
            <p:extLst>
              <p:ext uri="{D42A27DB-BD31-4B8C-83A1-F6EECF244321}">
                <p14:modId xmlns:p14="http://schemas.microsoft.com/office/powerpoint/2010/main" val="3336981635"/>
              </p:ext>
            </p:extLst>
          </p:nvPr>
        </p:nvGraphicFramePr>
        <p:xfrm>
          <a:off x="2239407" y="1283560"/>
          <a:ext cx="6817316" cy="5165304"/>
        </p:xfrm>
        <a:graphic>
          <a:graphicData uri="http://schemas.openxmlformats.org/drawingml/2006/chart">
            <c:chart xmlns:c="http://schemas.openxmlformats.org/drawingml/2006/chart" xmlns:r="http://schemas.openxmlformats.org/officeDocument/2006/relationships" r:id="rId2"/>
          </a:graphicData>
        </a:graphic>
      </p:graphicFrame>
      <p:pic>
        <p:nvPicPr>
          <p:cNvPr id="13" name="Grafik 12"/>
          <p:cNvPicPr>
            <a:picLocks noChangeAspect="1"/>
          </p:cNvPicPr>
          <p:nvPr/>
        </p:nvPicPr>
        <p:blipFill>
          <a:blip r:embed="rId3"/>
          <a:stretch>
            <a:fillRect/>
          </a:stretch>
        </p:blipFill>
        <p:spPr>
          <a:xfrm>
            <a:off x="264501" y="114300"/>
            <a:ext cx="1779135" cy="417328"/>
          </a:xfrm>
          <a:prstGeom prst="rect">
            <a:avLst/>
          </a:prstGeom>
        </p:spPr>
      </p:pic>
      <p:pic>
        <p:nvPicPr>
          <p:cNvPr id="14" name="Grafik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20" name="Grafik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1" name="Grafik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3716729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p:cNvSpPr txBox="1"/>
          <p:nvPr/>
        </p:nvSpPr>
        <p:spPr>
          <a:xfrm>
            <a:off x="3114792" y="3406599"/>
            <a:ext cx="756139" cy="276999"/>
          </a:xfrm>
          <a:prstGeom prst="rect">
            <a:avLst/>
          </a:prstGeom>
          <a:noFill/>
        </p:spPr>
        <p:txBody>
          <a:bodyPr wrap="square" rtlCol="0">
            <a:spAutoFit/>
          </a:bodyPr>
          <a:lstStyle/>
          <a:p>
            <a:r>
              <a:rPr lang="de-DE" sz="1200" dirty="0" smtClean="0"/>
              <a:t>23.03</a:t>
            </a:r>
            <a:endParaRPr lang="de-DE" sz="1200" dirty="0"/>
          </a:p>
        </p:txBody>
      </p:sp>
      <p:sp>
        <p:nvSpPr>
          <p:cNvPr id="9" name="Textfeld 8"/>
          <p:cNvSpPr txBox="1"/>
          <p:nvPr/>
        </p:nvSpPr>
        <p:spPr>
          <a:xfrm>
            <a:off x="7502439" y="1936349"/>
            <a:ext cx="756139" cy="276999"/>
          </a:xfrm>
          <a:prstGeom prst="rect">
            <a:avLst/>
          </a:prstGeom>
          <a:noFill/>
        </p:spPr>
        <p:txBody>
          <a:bodyPr wrap="square" rtlCol="0">
            <a:spAutoFit/>
          </a:bodyPr>
          <a:lstStyle/>
          <a:p>
            <a:r>
              <a:rPr lang="de-DE" sz="1200" dirty="0" smtClean="0"/>
              <a:t>23.03</a:t>
            </a:r>
            <a:endParaRPr lang="de-DE" sz="1200" dirty="0"/>
          </a:p>
        </p:txBody>
      </p:sp>
      <p:sp>
        <p:nvSpPr>
          <p:cNvPr id="10" name="Textfeld 9"/>
          <p:cNvSpPr txBox="1"/>
          <p:nvPr/>
        </p:nvSpPr>
        <p:spPr>
          <a:xfrm>
            <a:off x="7996549" y="1948972"/>
            <a:ext cx="648784" cy="253916"/>
          </a:xfrm>
          <a:prstGeom prst="rect">
            <a:avLst/>
          </a:prstGeom>
          <a:noFill/>
        </p:spPr>
        <p:txBody>
          <a:bodyPr wrap="square" rtlCol="0">
            <a:spAutoFit/>
          </a:bodyPr>
          <a:lstStyle/>
          <a:p>
            <a:r>
              <a:rPr lang="de-DE" sz="1050" dirty="0" smtClean="0"/>
              <a:t>(p=.002)</a:t>
            </a:r>
            <a:endParaRPr lang="de-DE" sz="1050" dirty="0"/>
          </a:p>
        </p:txBody>
      </p:sp>
      <p:sp>
        <p:nvSpPr>
          <p:cNvPr id="21" name="Textfeld 20"/>
          <p:cNvSpPr txBox="1"/>
          <p:nvPr/>
        </p:nvSpPr>
        <p:spPr>
          <a:xfrm>
            <a:off x="3114792" y="4092791"/>
            <a:ext cx="756139" cy="276999"/>
          </a:xfrm>
          <a:prstGeom prst="rect">
            <a:avLst/>
          </a:prstGeom>
          <a:noFill/>
        </p:spPr>
        <p:txBody>
          <a:bodyPr wrap="square" rtlCol="0">
            <a:spAutoFit/>
          </a:bodyPr>
          <a:lstStyle/>
          <a:p>
            <a:r>
              <a:rPr lang="de-DE" sz="1200" dirty="0" smtClean="0"/>
              <a:t>12.50</a:t>
            </a:r>
            <a:endParaRPr lang="de-DE" sz="1200" dirty="0"/>
          </a:p>
        </p:txBody>
      </p:sp>
      <p:sp>
        <p:nvSpPr>
          <p:cNvPr id="22" name="Textfeld 21"/>
          <p:cNvSpPr txBox="1"/>
          <p:nvPr/>
        </p:nvSpPr>
        <p:spPr>
          <a:xfrm>
            <a:off x="7564802" y="3085967"/>
            <a:ext cx="756139" cy="276999"/>
          </a:xfrm>
          <a:prstGeom prst="rect">
            <a:avLst/>
          </a:prstGeom>
          <a:noFill/>
        </p:spPr>
        <p:txBody>
          <a:bodyPr wrap="square" rtlCol="0">
            <a:spAutoFit/>
          </a:bodyPr>
          <a:lstStyle/>
          <a:p>
            <a:r>
              <a:rPr lang="de-DE" sz="1200" dirty="0" smtClean="0"/>
              <a:t>29.96</a:t>
            </a:r>
            <a:endParaRPr lang="de-DE" sz="1200" dirty="0"/>
          </a:p>
        </p:txBody>
      </p:sp>
      <p:sp>
        <p:nvSpPr>
          <p:cNvPr id="31" name="Textfeld 30"/>
          <p:cNvSpPr txBox="1"/>
          <p:nvPr/>
        </p:nvSpPr>
        <p:spPr>
          <a:xfrm>
            <a:off x="8126455" y="2772237"/>
            <a:ext cx="660494" cy="253916"/>
          </a:xfrm>
          <a:prstGeom prst="rect">
            <a:avLst/>
          </a:prstGeom>
          <a:noFill/>
        </p:spPr>
        <p:txBody>
          <a:bodyPr wrap="square" rtlCol="0">
            <a:spAutoFit/>
          </a:bodyPr>
          <a:lstStyle/>
          <a:p>
            <a:r>
              <a:rPr lang="de-DE" sz="1050" dirty="0" smtClean="0"/>
              <a:t>(p=.000)</a:t>
            </a:r>
            <a:endParaRPr lang="de-DE" sz="1050" dirty="0"/>
          </a:p>
        </p:txBody>
      </p:sp>
      <p:sp>
        <p:nvSpPr>
          <p:cNvPr id="32" name="Textfeld 31"/>
          <p:cNvSpPr txBox="1"/>
          <p:nvPr/>
        </p:nvSpPr>
        <p:spPr>
          <a:xfrm>
            <a:off x="3114792" y="4427194"/>
            <a:ext cx="756139" cy="276999"/>
          </a:xfrm>
          <a:prstGeom prst="rect">
            <a:avLst/>
          </a:prstGeom>
          <a:noFill/>
        </p:spPr>
        <p:txBody>
          <a:bodyPr wrap="square" rtlCol="0">
            <a:spAutoFit/>
          </a:bodyPr>
          <a:lstStyle/>
          <a:p>
            <a:r>
              <a:rPr lang="de-DE" sz="1200" dirty="0" smtClean="0"/>
              <a:t>7.64</a:t>
            </a:r>
            <a:endParaRPr lang="de-DE" sz="1200" dirty="0"/>
          </a:p>
        </p:txBody>
      </p:sp>
      <p:sp>
        <p:nvSpPr>
          <p:cNvPr id="33" name="Textfeld 32"/>
          <p:cNvSpPr txBox="1"/>
          <p:nvPr/>
        </p:nvSpPr>
        <p:spPr>
          <a:xfrm>
            <a:off x="7564802" y="2772237"/>
            <a:ext cx="756139" cy="276999"/>
          </a:xfrm>
          <a:prstGeom prst="rect">
            <a:avLst/>
          </a:prstGeom>
          <a:noFill/>
        </p:spPr>
        <p:txBody>
          <a:bodyPr wrap="square" rtlCol="0">
            <a:spAutoFit/>
          </a:bodyPr>
          <a:lstStyle/>
          <a:p>
            <a:r>
              <a:rPr lang="de-DE" sz="1200" dirty="0" smtClean="0"/>
              <a:t>30.32</a:t>
            </a:r>
            <a:endParaRPr lang="de-DE" sz="1200" dirty="0"/>
          </a:p>
        </p:txBody>
      </p:sp>
      <p:sp>
        <p:nvSpPr>
          <p:cNvPr id="39" name="Textfeld 38"/>
          <p:cNvSpPr txBox="1"/>
          <p:nvPr/>
        </p:nvSpPr>
        <p:spPr>
          <a:xfrm>
            <a:off x="8126455" y="3085967"/>
            <a:ext cx="660495" cy="253916"/>
          </a:xfrm>
          <a:prstGeom prst="rect">
            <a:avLst/>
          </a:prstGeom>
          <a:noFill/>
        </p:spPr>
        <p:txBody>
          <a:bodyPr wrap="square" rtlCol="0">
            <a:spAutoFit/>
          </a:bodyPr>
          <a:lstStyle/>
          <a:p>
            <a:r>
              <a:rPr lang="de-DE" sz="1050" dirty="0" smtClean="0"/>
              <a:t>(p=.000)</a:t>
            </a:r>
            <a:endParaRPr lang="de-DE" sz="1050" dirty="0"/>
          </a:p>
        </p:txBody>
      </p:sp>
      <p:graphicFrame>
        <p:nvGraphicFramePr>
          <p:cNvPr id="19" name="Diagramm 18"/>
          <p:cNvGraphicFramePr>
            <a:graphicFrameLocks/>
          </p:cNvGraphicFramePr>
          <p:nvPr>
            <p:extLst>
              <p:ext uri="{D42A27DB-BD31-4B8C-83A1-F6EECF244321}">
                <p14:modId xmlns:p14="http://schemas.microsoft.com/office/powerpoint/2010/main" val="2471076962"/>
              </p:ext>
            </p:extLst>
          </p:nvPr>
        </p:nvGraphicFramePr>
        <p:xfrm>
          <a:off x="1671696" y="1497927"/>
          <a:ext cx="7547259" cy="4224979"/>
        </p:xfrm>
        <a:graphic>
          <a:graphicData uri="http://schemas.openxmlformats.org/drawingml/2006/chart">
            <c:chart xmlns:c="http://schemas.openxmlformats.org/drawingml/2006/chart" xmlns:r="http://schemas.openxmlformats.org/officeDocument/2006/relationships" r:id="rId2"/>
          </a:graphicData>
        </a:graphic>
      </p:graphicFrame>
      <p:pic>
        <p:nvPicPr>
          <p:cNvPr id="16" name="Grafik 15"/>
          <p:cNvPicPr>
            <a:picLocks noChangeAspect="1"/>
          </p:cNvPicPr>
          <p:nvPr/>
        </p:nvPicPr>
        <p:blipFill>
          <a:blip r:embed="rId3"/>
          <a:stretch>
            <a:fillRect/>
          </a:stretch>
        </p:blipFill>
        <p:spPr>
          <a:xfrm>
            <a:off x="264501" y="114300"/>
            <a:ext cx="1779135" cy="417328"/>
          </a:xfrm>
          <a:prstGeom prst="rect">
            <a:avLst/>
          </a:prstGeom>
        </p:spPr>
      </p:pic>
      <p:pic>
        <p:nvPicPr>
          <p:cNvPr id="17" name="Grafik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79664" y="114300"/>
            <a:ext cx="1883735" cy="526088"/>
          </a:xfrm>
          <a:prstGeom prst="rect">
            <a:avLst/>
          </a:prstGeom>
        </p:spPr>
      </p:pic>
      <p:pic>
        <p:nvPicPr>
          <p:cNvPr id="18" name="Grafik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4502" y="6265998"/>
            <a:ext cx="1096466" cy="365732"/>
          </a:xfrm>
          <a:prstGeom prst="rect">
            <a:avLst/>
          </a:prstGeom>
        </p:spPr>
      </p:pic>
      <p:pic>
        <p:nvPicPr>
          <p:cNvPr id="24" name="Grafik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36864" y="6182904"/>
            <a:ext cx="1426535" cy="625652"/>
          </a:xfrm>
          <a:prstGeom prst="rect">
            <a:avLst/>
          </a:prstGeom>
        </p:spPr>
      </p:pic>
    </p:spTree>
    <p:extLst>
      <p:ext uri="{BB962C8B-B14F-4D97-AF65-F5344CB8AC3E}">
        <p14:creationId xmlns:p14="http://schemas.microsoft.com/office/powerpoint/2010/main" val="1775225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1854</Words>
  <Application>Microsoft Office PowerPoint</Application>
  <PresentationFormat>Breitbild</PresentationFormat>
  <Paragraphs>432</Paragraphs>
  <Slides>25</Slides>
  <Notes>5</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25</vt:i4>
      </vt:variant>
    </vt:vector>
  </HeadingPairs>
  <TitlesOfParts>
    <vt:vector size="32" baseType="lpstr">
      <vt:lpstr>Arial</vt:lpstr>
      <vt:lpstr>Calibri</vt:lpstr>
      <vt:lpstr>Calibri Light</vt:lpstr>
      <vt:lpstr>Helvetica</vt:lpstr>
      <vt:lpstr>Symbol</vt:lpstr>
      <vt:lpstr>Times New Roman</vt:lpstr>
      <vt:lpstr>Office</vt:lpstr>
      <vt:lpstr> Handlungsfeld Das hochschuldidaktische Zueinander von Präsenz und digitaler Lehre  Teilprojekt Blended-Learning-Konzepte in der sportpädagogischen Lehramtsausbildung zur Unterrichtsqualität im Fach Sport </vt:lpstr>
      <vt:lpstr>Gliederung</vt:lpstr>
      <vt:lpstr>Zielsetzungen</vt:lpstr>
      <vt:lpstr>PowerPoint-Präsentation</vt:lpstr>
      <vt:lpstr>Lehrveranstaltungen SoSe 2022 Präsenz- und Onlinephasen (Rotation-Modell)</vt:lpstr>
      <vt:lpstr>Stichprobe</vt:lpstr>
      <vt:lpstr>Wissenstest (Beispielitems)</vt:lpstr>
      <vt:lpstr>PowerPoint-Präsentation</vt:lpstr>
      <vt:lpstr>PowerPoint-Präsentation</vt:lpstr>
      <vt:lpstr>PowerPoint-Präsentation</vt:lpstr>
      <vt:lpstr>PowerPoint-Präsentation</vt:lpstr>
      <vt:lpstr>Selbstwirksamkeitserwartung</vt:lpstr>
      <vt:lpstr>PowerPoint-Präsentation</vt:lpstr>
      <vt:lpstr>PowerPoint-Präsentation</vt:lpstr>
      <vt:lpstr>PowerPoint-Präsentation</vt:lpstr>
      <vt:lpstr>PowerPoint-Präsentation</vt:lpstr>
      <vt:lpstr>PowerPoint-Präsentation</vt:lpstr>
      <vt:lpstr>PowerPoint-Präsentation</vt:lpstr>
      <vt:lpstr>Reflexionstiefe Fallarbeit</vt:lpstr>
      <vt:lpstr>Inventar zur Evaluation von Blended-Learning  (IEBL, Peter et al., 2015)</vt:lpstr>
      <vt:lpstr>Evaluation Blended-Learning Veranstaltungen (IEBL)</vt:lpstr>
      <vt:lpstr>PowerPoint-Präsentation</vt:lpstr>
      <vt:lpstr>PowerPoint-Präsentation</vt:lpstr>
      <vt:lpstr>PowerPoint-Präsentation</vt:lpstr>
      <vt:lpstr>Literatur</vt:lpstr>
    </vt:vector>
  </TitlesOfParts>
  <Company>IT Servicezentrum Uni Kassel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Vernetzungstreffen</dc:title>
  <dc:creator>Hillebrand, Tobias</dc:creator>
  <cp:lastModifiedBy>Hillebrand, Tobias</cp:lastModifiedBy>
  <cp:revision>114</cp:revision>
  <dcterms:created xsi:type="dcterms:W3CDTF">2022-10-07T13:05:45Z</dcterms:created>
  <dcterms:modified xsi:type="dcterms:W3CDTF">2022-12-14T13:33:37Z</dcterms:modified>
</cp:coreProperties>
</file>